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8" r:id="rId2"/>
    <p:sldId id="275" r:id="rId3"/>
    <p:sldId id="276" r:id="rId4"/>
    <p:sldId id="425" r:id="rId5"/>
    <p:sldId id="264" r:id="rId6"/>
    <p:sldId id="306" r:id="rId7"/>
    <p:sldId id="284" r:id="rId8"/>
    <p:sldId id="268" r:id="rId9"/>
    <p:sldId id="285" r:id="rId10"/>
    <p:sldId id="307" r:id="rId11"/>
    <p:sldId id="427" r:id="rId12"/>
    <p:sldId id="426" r:id="rId13"/>
    <p:sldId id="297" r:id="rId14"/>
    <p:sldId id="289" r:id="rId15"/>
    <p:sldId id="291" r:id="rId16"/>
    <p:sldId id="293" r:id="rId17"/>
    <p:sldId id="294" r:id="rId18"/>
    <p:sldId id="376" r:id="rId19"/>
    <p:sldId id="377" r:id="rId20"/>
    <p:sldId id="300" r:id="rId21"/>
    <p:sldId id="378" r:id="rId22"/>
    <p:sldId id="379" r:id="rId23"/>
    <p:sldId id="380" r:id="rId24"/>
    <p:sldId id="381" r:id="rId25"/>
    <p:sldId id="364" r:id="rId26"/>
    <p:sldId id="310" r:id="rId27"/>
    <p:sldId id="368" r:id="rId28"/>
    <p:sldId id="369" r:id="rId29"/>
    <p:sldId id="370" r:id="rId30"/>
    <p:sldId id="371" r:id="rId31"/>
    <p:sldId id="372" r:id="rId32"/>
    <p:sldId id="373" r:id="rId33"/>
    <p:sldId id="374" r:id="rId34"/>
    <p:sldId id="309" r:id="rId35"/>
    <p:sldId id="311" r:id="rId36"/>
    <p:sldId id="313" r:id="rId37"/>
    <p:sldId id="375" r:id="rId38"/>
    <p:sldId id="334" r:id="rId39"/>
    <p:sldId id="367" r:id="rId40"/>
    <p:sldId id="363" r:id="rId41"/>
    <p:sldId id="3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7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F54389-C64E-45E8-9AF4-4A5AD5AFF6F4}" v="9" dt="2023-11-16T23:41:33.2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94626"/>
  </p:normalViewPr>
  <p:slideViewPr>
    <p:cSldViewPr snapToGrid="0" snapToObjects="1">
      <p:cViewPr varScale="1">
        <p:scale>
          <a:sx n="108" d="100"/>
          <a:sy n="108" d="100"/>
        </p:scale>
        <p:origin x="60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DD43F4-E375-AC4B-93FC-B717B9678ACC}" type="datetimeFigureOut">
              <a:rPr lang="en-US" smtClean="0"/>
              <a:t>3/15/2024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F1A5F-24C3-C948-B849-66259A8FDC1B}" type="slidenum">
              <a:rPr lang="en-US" smtClean="0"/>
              <a:t>‹#›</a:t>
            </a:fld>
            <a:endParaRPr lang="en-US"/>
          </a:p>
        </p:txBody>
      </p:sp>
    </p:spTree>
    <p:extLst>
      <p:ext uri="{BB962C8B-B14F-4D97-AF65-F5344CB8AC3E}">
        <p14:creationId xmlns:p14="http://schemas.microsoft.com/office/powerpoint/2010/main" val="129199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17</a:t>
            </a:fld>
            <a:endParaRPr lang="en-US"/>
          </a:p>
        </p:txBody>
      </p:sp>
    </p:spTree>
    <p:extLst>
      <p:ext uri="{BB962C8B-B14F-4D97-AF65-F5344CB8AC3E}">
        <p14:creationId xmlns:p14="http://schemas.microsoft.com/office/powerpoint/2010/main" val="443889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19</a:t>
            </a:fld>
            <a:endParaRPr lang="en-US"/>
          </a:p>
        </p:txBody>
      </p:sp>
    </p:spTree>
    <p:extLst>
      <p:ext uri="{BB962C8B-B14F-4D97-AF65-F5344CB8AC3E}">
        <p14:creationId xmlns:p14="http://schemas.microsoft.com/office/powerpoint/2010/main" val="291733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20</a:t>
            </a:fld>
            <a:endParaRPr lang="en-US"/>
          </a:p>
        </p:txBody>
      </p:sp>
    </p:spTree>
    <p:extLst>
      <p:ext uri="{BB962C8B-B14F-4D97-AF65-F5344CB8AC3E}">
        <p14:creationId xmlns:p14="http://schemas.microsoft.com/office/powerpoint/2010/main" val="10074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22</a:t>
            </a:fld>
            <a:endParaRPr lang="en-US"/>
          </a:p>
        </p:txBody>
      </p:sp>
    </p:spTree>
    <p:extLst>
      <p:ext uri="{BB962C8B-B14F-4D97-AF65-F5344CB8AC3E}">
        <p14:creationId xmlns:p14="http://schemas.microsoft.com/office/powerpoint/2010/main" val="3005223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24</a:t>
            </a:fld>
            <a:endParaRPr lang="en-US"/>
          </a:p>
        </p:txBody>
      </p:sp>
    </p:spTree>
    <p:extLst>
      <p:ext uri="{BB962C8B-B14F-4D97-AF65-F5344CB8AC3E}">
        <p14:creationId xmlns:p14="http://schemas.microsoft.com/office/powerpoint/2010/main" val="117583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F1A5F-24C3-C948-B849-66259A8FDC1B}" type="slidenum">
              <a:rPr lang="en-US" smtClean="0"/>
              <a:t>31</a:t>
            </a:fld>
            <a:endParaRPr lang="en-US"/>
          </a:p>
        </p:txBody>
      </p:sp>
    </p:spTree>
    <p:extLst>
      <p:ext uri="{BB962C8B-B14F-4D97-AF65-F5344CB8AC3E}">
        <p14:creationId xmlns:p14="http://schemas.microsoft.com/office/powerpoint/2010/main" val="1792786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difference between subsidized and unsubsidized loans</a:t>
            </a:r>
          </a:p>
          <a:p>
            <a:pPr marL="171450" indent="-171450">
              <a:buFont typeface="Arial" panose="020B0604020202020204" pitchFamily="34" charset="0"/>
              <a:buChar char="•"/>
            </a:pPr>
            <a:r>
              <a:rPr lang="en-US" dirty="0"/>
              <a:t>Mention there are annual loan limits (freshman year sub is $3.5K/sophomore year sub is $4.5K, </a:t>
            </a:r>
            <a:r>
              <a:rPr lang="en-US" dirty="0" err="1"/>
              <a:t>etc</a:t>
            </a:r>
            <a:r>
              <a:rPr lang="en-US" dirty="0"/>
              <a:t>)</a:t>
            </a:r>
          </a:p>
          <a:p>
            <a:pPr marL="171450" indent="-171450">
              <a:buFont typeface="Arial" panose="020B0604020202020204" pitchFamily="34" charset="0"/>
              <a:buChar char="•"/>
            </a:pPr>
            <a:r>
              <a:rPr lang="en-US" dirty="0"/>
              <a:t>Mention we offer plus loans but those are meant to bridge the gap, if a student is leaning toward one, please come talk to our office first or visit scholarship universe. Plus loans offer a higher interest rate, similar to a private loan.</a:t>
            </a:r>
          </a:p>
          <a:p>
            <a:endParaRPr lang="en-US" dirty="0"/>
          </a:p>
        </p:txBody>
      </p:sp>
      <p:sp>
        <p:nvSpPr>
          <p:cNvPr id="4" name="Slide Number Placeholder 3"/>
          <p:cNvSpPr>
            <a:spLocks noGrp="1"/>
          </p:cNvSpPr>
          <p:nvPr>
            <p:ph type="sldNum" sz="quarter" idx="5"/>
          </p:nvPr>
        </p:nvSpPr>
        <p:spPr/>
        <p:txBody>
          <a:bodyPr/>
          <a:lstStyle/>
          <a:p>
            <a:fld id="{39EF1A5F-24C3-C948-B849-66259A8FDC1B}" type="slidenum">
              <a:rPr lang="en-US" smtClean="0"/>
              <a:t>34</a:t>
            </a:fld>
            <a:endParaRPr lang="en-US"/>
          </a:p>
        </p:txBody>
      </p:sp>
    </p:spTree>
    <p:extLst>
      <p:ext uri="{BB962C8B-B14F-4D97-AF65-F5344CB8AC3E}">
        <p14:creationId xmlns:p14="http://schemas.microsoft.com/office/powerpoint/2010/main" val="3292228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Define difference between subsidized and unsubsidized loans</a:t>
            </a:r>
          </a:p>
          <a:p>
            <a:pPr marL="171450" indent="-171450">
              <a:buFont typeface="Arial" panose="020B0604020202020204" pitchFamily="34" charset="0"/>
              <a:buChar char="•"/>
            </a:pPr>
            <a:r>
              <a:rPr lang="en-US" dirty="0"/>
              <a:t>Mention there are annual loan limits (freshman year sub is $3.5K/sophomore year sub is $4.5K, </a:t>
            </a:r>
            <a:r>
              <a:rPr lang="en-US" dirty="0" err="1"/>
              <a:t>etc</a:t>
            </a:r>
            <a:r>
              <a:rPr lang="en-US" dirty="0"/>
              <a:t>)</a:t>
            </a:r>
          </a:p>
          <a:p>
            <a:pPr marL="171450" indent="-171450">
              <a:buFont typeface="Arial" panose="020B0604020202020204" pitchFamily="34" charset="0"/>
              <a:buChar char="•"/>
            </a:pPr>
            <a:r>
              <a:rPr lang="en-US" dirty="0"/>
              <a:t>Mention we offer plus loans but those are meant to bridge the gap, if a student is leaning toward one, please come talk to our office first or visit scholarship universe. Plus loans offer a higher interest rate, similar to a private loan.</a:t>
            </a:r>
          </a:p>
          <a:p>
            <a:endParaRPr lang="en-US" dirty="0"/>
          </a:p>
        </p:txBody>
      </p:sp>
      <p:sp>
        <p:nvSpPr>
          <p:cNvPr id="4" name="Slide Number Placeholder 3"/>
          <p:cNvSpPr>
            <a:spLocks noGrp="1"/>
          </p:cNvSpPr>
          <p:nvPr>
            <p:ph type="sldNum" sz="quarter" idx="5"/>
          </p:nvPr>
        </p:nvSpPr>
        <p:spPr/>
        <p:txBody>
          <a:bodyPr/>
          <a:lstStyle/>
          <a:p>
            <a:fld id="{39EF1A5F-24C3-C948-B849-66259A8FDC1B}" type="slidenum">
              <a:rPr lang="en-US" smtClean="0"/>
              <a:t>35</a:t>
            </a:fld>
            <a:endParaRPr lang="en-US"/>
          </a:p>
        </p:txBody>
      </p:sp>
    </p:spTree>
    <p:extLst>
      <p:ext uri="{BB962C8B-B14F-4D97-AF65-F5344CB8AC3E}">
        <p14:creationId xmlns:p14="http://schemas.microsoft.com/office/powerpoint/2010/main" val="4100938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FWS is a government allotment to work on campus up to the amount on their award letter</a:t>
            </a:r>
          </a:p>
          <a:p>
            <a:pPr marL="171450" indent="-171450">
              <a:buFont typeface="Arial" panose="020B0604020202020204" pitchFamily="34" charset="0"/>
              <a:buChar char="•"/>
            </a:pPr>
            <a:r>
              <a:rPr lang="en-US" dirty="0"/>
              <a:t>All jobs pay $15 an hour or more</a:t>
            </a:r>
          </a:p>
          <a:p>
            <a:pPr marL="171450" indent="-171450">
              <a:buFont typeface="Arial" panose="020B0604020202020204" pitchFamily="34" charset="0"/>
              <a:buChar char="•"/>
            </a:pPr>
            <a:r>
              <a:rPr lang="en-US" dirty="0"/>
              <a:t>These are typically assistant-type roles (answering phones, emails, </a:t>
            </a:r>
            <a:r>
              <a:rPr lang="en-US" dirty="0" err="1"/>
              <a:t>etc</a:t>
            </a:r>
            <a:r>
              <a:rPr lang="en-US" dirty="0"/>
              <a:t>)</a:t>
            </a:r>
          </a:p>
          <a:p>
            <a:pPr marL="628650" lvl="1" indent="-171450">
              <a:buFont typeface="Arial" panose="020B0604020202020204" pitchFamily="34" charset="0"/>
              <a:buChar char="•"/>
            </a:pPr>
            <a:r>
              <a:rPr lang="en-US" dirty="0"/>
              <a:t>I always mention during down-time they can typically get their HW done</a:t>
            </a:r>
          </a:p>
          <a:p>
            <a:pPr marL="171450" indent="-171450">
              <a:buFont typeface="Arial" panose="020B0604020202020204" pitchFamily="34" charset="0"/>
              <a:buChar char="•"/>
            </a:pPr>
            <a:r>
              <a:rPr lang="en-US" dirty="0"/>
              <a:t>Gain work experience and get to explore different areas within the university</a:t>
            </a:r>
          </a:p>
          <a:p>
            <a:pPr marL="171450" indent="-171450">
              <a:buFont typeface="Arial" panose="020B0604020202020204" pitchFamily="34" charset="0"/>
              <a:buChar char="•"/>
            </a:pPr>
            <a:r>
              <a:rPr lang="en-US" dirty="0"/>
              <a:t>Talk about that’s how you got your job here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39EF1A5F-24C3-C948-B849-66259A8FDC1B}" type="slidenum">
              <a:rPr lang="en-US" smtClean="0"/>
              <a:t>37</a:t>
            </a:fld>
            <a:endParaRPr lang="en-US"/>
          </a:p>
        </p:txBody>
      </p:sp>
    </p:spTree>
    <p:extLst>
      <p:ext uri="{BB962C8B-B14F-4D97-AF65-F5344CB8AC3E}">
        <p14:creationId xmlns:p14="http://schemas.microsoft.com/office/powerpoint/2010/main" val="96039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2304-39C4-E242-8780-D2AB03FD19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4B689E-CFF8-3041-9745-707D28BDD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BAF021-FB81-6F4E-AA13-035761068C57}"/>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23E55D92-743A-B84B-9B1B-0E51348EF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BB9D07-91C1-F948-BB2B-4F2D0FE6E65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259107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1BF2-FDFA-4043-B609-92DCE96A63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D4E0FD-1FD5-5743-93BE-CA0800396A0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C45721-15F2-F24D-A615-951E88C992C7}"/>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904CEBB7-00DC-6240-92B6-207F0FB85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C58588-62C8-BD4E-8D56-246D7479BED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5735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954825-743A-2543-8686-62A45FB978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2EC9C-472B-0F41-8A96-B45850CED0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F4A030-B594-9F49-BD3F-6322BE12B5B6}"/>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70CAF34A-A091-2C40-8CE4-98B4346525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203EF-0F77-7946-8483-E24909C541B7}"/>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1704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7BC6-9263-5744-B56A-50ACEA451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8A1425-B4F6-0943-BA13-4A6CF2C2BB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7BD6C-1416-4944-8C77-8C64583EAF6D}"/>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E239F39B-E09B-9F4C-ADFD-3CBAD045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142B47-99C5-0E4F-9617-A0A77670A3D5}"/>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459691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5E2D1-37A3-5546-98D7-E8A5F41032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0C11A6-1591-D445-BCE9-101C106E3C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FA3B1C-8E75-8E46-BE30-6168F80DE860}"/>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68CBC974-D9E8-2343-968F-AFEA0B8741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B3363-FB5D-C746-AD98-D17AC60496FA}"/>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767224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4BA4B-59AA-7947-9FFA-D727DB370B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B2705-3B1E-4445-8DFA-2B67859A604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1BA21A-C1C1-7C43-88BF-E231B0F171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19C4B5-6640-4342-A097-FD9D54C06AE6}"/>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6" name="Footer Placeholder 5">
            <a:extLst>
              <a:ext uri="{FF2B5EF4-FFF2-40B4-BE49-F238E27FC236}">
                <a16:creationId xmlns:a16="http://schemas.microsoft.com/office/drawing/2014/main" id="{92E07A26-F3E6-7542-81A9-ACF153C776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F09691-91C2-3F40-8086-BBF2DE128DAD}"/>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8339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EE8D-6A87-0B4C-BA1C-BC32033AC3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5A8486-785D-494F-9E16-72E2358468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D13BB4-37EB-6246-8E64-D24B40E41F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17976A-0621-F042-A0D8-9D4493D84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05789C-0F61-8642-8B02-174D83A74FE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FD5786-924F-A340-96B3-0FC796FF9009}"/>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8" name="Footer Placeholder 7">
            <a:extLst>
              <a:ext uri="{FF2B5EF4-FFF2-40B4-BE49-F238E27FC236}">
                <a16:creationId xmlns:a16="http://schemas.microsoft.com/office/drawing/2014/main" id="{17CC6AF1-C7B5-654A-8FA2-F09A9BC954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DC4CE0-B4BF-FA43-BBDD-ACDCA6C2A8D2}"/>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2187382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8C243-1A24-6141-A15E-B9AC2BDCB8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6CC305-F2A6-3B49-B502-2B4E227C4E74}"/>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4" name="Footer Placeholder 3">
            <a:extLst>
              <a:ext uri="{FF2B5EF4-FFF2-40B4-BE49-F238E27FC236}">
                <a16:creationId xmlns:a16="http://schemas.microsoft.com/office/drawing/2014/main" id="{24DA4B91-911E-7144-B40D-19A1A10513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5B70422-1E7F-0648-B3ED-F362F4856C5E}"/>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334867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85D64-C61D-CE42-A0C2-9005083720E5}"/>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3" name="Footer Placeholder 2">
            <a:extLst>
              <a:ext uri="{FF2B5EF4-FFF2-40B4-BE49-F238E27FC236}">
                <a16:creationId xmlns:a16="http://schemas.microsoft.com/office/drawing/2014/main" id="{7D5AC430-AE25-B649-8B72-92B7B9016F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6344CF-698A-AB4B-A4D2-79267BB022B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402400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3E54-045E-0D4E-8E17-1B6B33F7FF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BD3FF-61A8-5548-9012-5C169075FE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929ED8-31FA-1940-96D9-7198C17DA5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BE640EE-0206-9F42-9591-CF7FBACD7101}"/>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6" name="Footer Placeholder 5">
            <a:extLst>
              <a:ext uri="{FF2B5EF4-FFF2-40B4-BE49-F238E27FC236}">
                <a16:creationId xmlns:a16="http://schemas.microsoft.com/office/drawing/2014/main" id="{C32E6189-CBB6-3241-A1D8-09D2B0FFAF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1D49B5-742E-D842-B114-F07921FE39B4}"/>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595602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DD540-022C-AB44-A054-CC9DC6BAA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596559E-EF2F-B947-B0B4-FC8BB212FD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405D7B-AA92-174B-9696-E8954B950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925CB6-A01C-5748-86EE-C6447155DCFD}"/>
              </a:ext>
            </a:extLst>
          </p:cNvPr>
          <p:cNvSpPr>
            <a:spLocks noGrp="1"/>
          </p:cNvSpPr>
          <p:nvPr>
            <p:ph type="dt" sz="half" idx="10"/>
          </p:nvPr>
        </p:nvSpPr>
        <p:spPr/>
        <p:txBody>
          <a:bodyPr/>
          <a:lstStyle/>
          <a:p>
            <a:fld id="{E82B960F-FA3E-894B-9580-97544D1DC68C}" type="datetimeFigureOut">
              <a:rPr lang="en-US" smtClean="0"/>
              <a:t>3/15/2024</a:t>
            </a:fld>
            <a:endParaRPr lang="en-US"/>
          </a:p>
        </p:txBody>
      </p:sp>
      <p:sp>
        <p:nvSpPr>
          <p:cNvPr id="6" name="Footer Placeholder 5">
            <a:extLst>
              <a:ext uri="{FF2B5EF4-FFF2-40B4-BE49-F238E27FC236}">
                <a16:creationId xmlns:a16="http://schemas.microsoft.com/office/drawing/2014/main" id="{B9604A3A-F935-5347-AE0F-BB16FD6C3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308211-1D6B-5E49-9A93-0342EBEB1AAB}"/>
              </a:ext>
            </a:extLst>
          </p:cNvPr>
          <p:cNvSpPr>
            <a:spLocks noGrp="1"/>
          </p:cNvSpPr>
          <p:nvPr>
            <p:ph type="sldNum" sz="quarter" idx="12"/>
          </p:nvPr>
        </p:nvSpPr>
        <p:spPr/>
        <p:txBody>
          <a:bodyPr/>
          <a:lstStyle/>
          <a:p>
            <a:fld id="{8B7407B8-2125-3A40-88A6-3DA1AC0AD02F}" type="slidenum">
              <a:rPr lang="en-US" smtClean="0"/>
              <a:t>‹#›</a:t>
            </a:fld>
            <a:endParaRPr lang="en-US"/>
          </a:p>
        </p:txBody>
      </p:sp>
    </p:spTree>
    <p:extLst>
      <p:ext uri="{BB962C8B-B14F-4D97-AF65-F5344CB8AC3E}">
        <p14:creationId xmlns:p14="http://schemas.microsoft.com/office/powerpoint/2010/main" val="30977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45BCEF-4D40-9941-8B0C-076B913E25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064F254-F1A5-0E4B-BDFC-DB5FEAA7D3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A1BF1-2B2C-E344-9D74-1548510CF5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B960F-FA3E-894B-9580-97544D1DC68C}" type="datetimeFigureOut">
              <a:rPr lang="en-US" smtClean="0"/>
              <a:t>3/15/2024</a:t>
            </a:fld>
            <a:endParaRPr lang="en-US"/>
          </a:p>
        </p:txBody>
      </p:sp>
      <p:sp>
        <p:nvSpPr>
          <p:cNvPr id="5" name="Footer Placeholder 4">
            <a:extLst>
              <a:ext uri="{FF2B5EF4-FFF2-40B4-BE49-F238E27FC236}">
                <a16:creationId xmlns:a16="http://schemas.microsoft.com/office/drawing/2014/main" id="{C9A92883-1003-D74E-880E-A6A8DB5D7B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15A030-AB45-DC4D-9051-447C3DD9A4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407B8-2125-3A40-88A6-3DA1AC0AD02F}" type="slidenum">
              <a:rPr lang="en-US" smtClean="0"/>
              <a:t>‹#›</a:t>
            </a:fld>
            <a:endParaRPr lang="en-US"/>
          </a:p>
        </p:txBody>
      </p:sp>
    </p:spTree>
    <p:extLst>
      <p:ext uri="{BB962C8B-B14F-4D97-AF65-F5344CB8AC3E}">
        <p14:creationId xmlns:p14="http://schemas.microsoft.com/office/powerpoint/2010/main" val="98068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admission@govst.edu"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govst.edu/admission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hyperlink" Target="mailto:bantwiler@govst.edu" TargetMode="External"/><Relationship Id="rId4" Type="http://schemas.openxmlformats.org/officeDocument/2006/relationships/hyperlink" Target="mailto:cberry@govst.edu"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hyperlink" Target="https://studentaid.gov/h/apply-for-aid/fafsa"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4.jpg"/><Relationship Id="rId5" Type="http://schemas.openxmlformats.org/officeDocument/2006/relationships/hyperlink" Target="https://www.govst.edu/employment-resources/" TargetMode="External"/><Relationship Id="rId4" Type="http://schemas.openxmlformats.org/officeDocument/2006/relationships/hyperlink" Target="https://www.govst.edu/work-study/"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faid@govst.edu"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hyperlink" Target="http://www.govst.edu/financialaid"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8FD78-5231-E846-915D-888DD672E7EB}"/>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5CBCFC33-5211-0AA9-847F-76DCA753C0D2}"/>
              </a:ext>
            </a:extLst>
          </p:cNvPr>
          <p:cNvSpPr txBox="1"/>
          <p:nvPr/>
        </p:nvSpPr>
        <p:spPr>
          <a:xfrm>
            <a:off x="3135012" y="4077927"/>
            <a:ext cx="6161902" cy="1029897"/>
          </a:xfrm>
          <a:prstGeom prst="rect">
            <a:avLst/>
          </a:prstGeom>
          <a:noFill/>
        </p:spPr>
        <p:txBody>
          <a:bodyPr wrap="square">
            <a:spAutoFit/>
          </a:bodyPr>
          <a:lstStyle/>
          <a:p>
            <a:pPr>
              <a:lnSpc>
                <a:spcPts val="5700"/>
              </a:lnSpc>
            </a:pPr>
            <a:r>
              <a:rPr lang="en-US" sz="11500" b="1" dirty="0">
                <a:solidFill>
                  <a:schemeClr val="bg1"/>
                </a:solidFill>
                <a:latin typeface="Trade Gothic LT Std" pitchFamily="2" charset="0"/>
              </a:rPr>
              <a:t>transfer</a:t>
            </a:r>
          </a:p>
        </p:txBody>
      </p:sp>
      <p:sp>
        <p:nvSpPr>
          <p:cNvPr id="5" name="TextBox 4">
            <a:extLst>
              <a:ext uri="{FF2B5EF4-FFF2-40B4-BE49-F238E27FC236}">
                <a16:creationId xmlns:a16="http://schemas.microsoft.com/office/drawing/2014/main" id="{17E44FA4-9560-C1D6-E2C1-674978687097}"/>
              </a:ext>
            </a:extLst>
          </p:cNvPr>
          <p:cNvSpPr txBox="1"/>
          <p:nvPr/>
        </p:nvSpPr>
        <p:spPr>
          <a:xfrm>
            <a:off x="3135012" y="4898899"/>
            <a:ext cx="7834822" cy="869341"/>
          </a:xfrm>
          <a:prstGeom prst="rect">
            <a:avLst/>
          </a:prstGeom>
          <a:noFill/>
        </p:spPr>
        <p:txBody>
          <a:bodyPr wrap="square" rtlCol="0">
            <a:spAutoFit/>
          </a:bodyPr>
          <a:lstStyle/>
          <a:p>
            <a:pPr>
              <a:lnSpc>
                <a:spcPts val="5700"/>
              </a:lnSpc>
            </a:pPr>
            <a:r>
              <a:rPr lang="en-US" sz="8000" dirty="0">
                <a:solidFill>
                  <a:schemeClr val="bg1"/>
                </a:solidFill>
                <a:latin typeface="Arial Narrow" panose="020B0606020202030204" pitchFamily="34" charset="0"/>
              </a:rPr>
              <a:t>EXPERIENCE</a:t>
            </a:r>
          </a:p>
        </p:txBody>
      </p:sp>
      <p:sp>
        <p:nvSpPr>
          <p:cNvPr id="6" name="TextBox 5">
            <a:extLst>
              <a:ext uri="{FF2B5EF4-FFF2-40B4-BE49-F238E27FC236}">
                <a16:creationId xmlns:a16="http://schemas.microsoft.com/office/drawing/2014/main" id="{830F033D-9C21-6FD5-A80C-2F849953C5B2}"/>
              </a:ext>
            </a:extLst>
          </p:cNvPr>
          <p:cNvSpPr txBox="1"/>
          <p:nvPr/>
        </p:nvSpPr>
        <p:spPr>
          <a:xfrm>
            <a:off x="3135012" y="2534963"/>
            <a:ext cx="7834822" cy="923330"/>
          </a:xfrm>
          <a:prstGeom prst="rect">
            <a:avLst/>
          </a:prstGeom>
          <a:noFill/>
        </p:spPr>
        <p:txBody>
          <a:bodyPr wrap="square" rtlCol="0">
            <a:spAutoFit/>
          </a:bodyPr>
          <a:lstStyle/>
          <a:p>
            <a:r>
              <a:rPr lang="en-US" sz="5400" b="1" dirty="0">
                <a:solidFill>
                  <a:schemeClr val="bg1"/>
                </a:solidFill>
                <a:latin typeface="Trade Gothic LT Std" pitchFamily="2" charset="0"/>
              </a:rPr>
              <a:t>GovState</a:t>
            </a:r>
          </a:p>
        </p:txBody>
      </p:sp>
    </p:spTree>
    <p:extLst>
      <p:ext uri="{BB962C8B-B14F-4D97-AF65-F5344CB8AC3E}">
        <p14:creationId xmlns:p14="http://schemas.microsoft.com/office/powerpoint/2010/main" val="188721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334B85D-9EA6-6443-860C-161F366C31E8}"/>
              </a:ext>
            </a:extLst>
          </p:cNvPr>
          <p:cNvSpPr txBox="1"/>
          <p:nvPr/>
        </p:nvSpPr>
        <p:spPr>
          <a:xfrm>
            <a:off x="406829" y="287693"/>
            <a:ext cx="11212830" cy="1015663"/>
          </a:xfrm>
          <a:prstGeom prst="rect">
            <a:avLst/>
          </a:prstGeom>
          <a:noFill/>
        </p:spPr>
        <p:txBody>
          <a:bodyPr wrap="square" lIns="91440" tIns="45720" rIns="91440" bIns="45720" rtlCol="0" anchor="t">
            <a:spAutoFit/>
          </a:bodyPr>
          <a:lstStyle/>
          <a:p>
            <a:r>
              <a:rPr lang="en-US" sz="4400" b="1" dirty="0">
                <a:solidFill>
                  <a:srgbClr val="E97726"/>
                </a:solidFill>
                <a:latin typeface="Trade Gothic LT Std"/>
              </a:rPr>
              <a:t>Transfer Student Resources</a:t>
            </a:r>
            <a:r>
              <a:rPr lang="en-US" sz="6000" b="1" dirty="0">
                <a:latin typeface="Trade Gothic LT Std"/>
              </a:rPr>
              <a:t> </a:t>
            </a:r>
            <a:endParaRPr lang="en-US" sz="6000" b="1" dirty="0">
              <a:latin typeface="Trade Gothic LT Std" pitchFamily="2" charset="0"/>
            </a:endParaRPr>
          </a:p>
        </p:txBody>
      </p:sp>
      <p:sp>
        <p:nvSpPr>
          <p:cNvPr id="5" name="TextBox 4">
            <a:extLst>
              <a:ext uri="{FF2B5EF4-FFF2-40B4-BE49-F238E27FC236}">
                <a16:creationId xmlns:a16="http://schemas.microsoft.com/office/drawing/2014/main" id="{E8435973-4B78-DA40-9DD9-83904FDF8812}"/>
              </a:ext>
            </a:extLst>
          </p:cNvPr>
          <p:cNvSpPr txBox="1"/>
          <p:nvPr/>
        </p:nvSpPr>
        <p:spPr>
          <a:xfrm>
            <a:off x="2929313" y="1471805"/>
            <a:ext cx="8177968" cy="4985980"/>
          </a:xfrm>
          <a:prstGeom prst="rect">
            <a:avLst/>
          </a:prstGeom>
          <a:noFill/>
        </p:spPr>
        <p:txBody>
          <a:bodyPr wrap="square" lIns="91440" tIns="45720" rIns="91440" bIns="45720" rtlCol="0" anchor="t">
            <a:spAutoFit/>
          </a:bodyPr>
          <a:lstStyle/>
          <a:p>
            <a:r>
              <a:rPr lang="en-US" sz="2800" b="1" dirty="0">
                <a:latin typeface="Trade Gothic LT Std"/>
              </a:rPr>
              <a:t>Jaguar Transfer Credit Evaluator </a:t>
            </a:r>
            <a:endParaRPr lang="en-US" sz="2800" b="1" dirty="0">
              <a:latin typeface="Trade Gothic LT Std" pitchFamily="2" charset="0"/>
            </a:endParaRPr>
          </a:p>
          <a:p>
            <a:r>
              <a:rPr lang="en-US" dirty="0">
                <a:latin typeface="Trade Gothic LT Std"/>
                <a:ea typeface="+mn-lt"/>
                <a:cs typeface="+mn-lt"/>
              </a:rPr>
              <a:t>The Jaguar Transfer Credit Evaluator is a tool to help transfer students see how their previous college coursework and exams contribute to their degree at GovState! The process is quick, easy, and even provides next steps for transferring.</a:t>
            </a:r>
          </a:p>
          <a:p>
            <a:endParaRPr lang="en-US" dirty="0">
              <a:latin typeface="Trade Gothic LT Std"/>
              <a:cs typeface="Calibri"/>
            </a:endParaRPr>
          </a:p>
          <a:p>
            <a:endParaRPr lang="en-US" dirty="0">
              <a:latin typeface="Trade Gothic LT Std"/>
              <a:cs typeface="Calibri"/>
            </a:endParaRPr>
          </a:p>
          <a:p>
            <a:r>
              <a:rPr lang="en-US" sz="2800" b="1" dirty="0">
                <a:latin typeface="Trade Gothic LT Std"/>
                <a:cs typeface="Calibri"/>
              </a:rPr>
              <a:t>Transfer Guides</a:t>
            </a:r>
            <a:r>
              <a:rPr lang="en-US" sz="2800" dirty="0">
                <a:solidFill>
                  <a:srgbClr val="E97726"/>
                </a:solidFill>
                <a:latin typeface="Trade Gothic LT Std"/>
                <a:cs typeface="Calibri"/>
              </a:rPr>
              <a:t> </a:t>
            </a:r>
          </a:p>
          <a:p>
            <a:r>
              <a:rPr lang="en-US" dirty="0">
                <a:latin typeface="Trade Gothic LT Std"/>
                <a:cs typeface="Calibri"/>
              </a:rPr>
              <a:t>GovState has agreements with many area community colleges that help ensure the proper transfer of courses</a:t>
            </a:r>
          </a:p>
          <a:p>
            <a:endParaRPr lang="en-US" dirty="0">
              <a:latin typeface="Trade Gothic LT Std"/>
              <a:cs typeface="Calibri"/>
            </a:endParaRPr>
          </a:p>
          <a:p>
            <a:endParaRPr lang="en-US" dirty="0">
              <a:latin typeface="Trade Gothic LT Std"/>
              <a:cs typeface="Calibri"/>
            </a:endParaRPr>
          </a:p>
          <a:p>
            <a:r>
              <a:rPr lang="en-US" sz="2800" b="1" dirty="0">
                <a:latin typeface="Trade Gothic LT Std"/>
                <a:cs typeface="Calibri"/>
              </a:rPr>
              <a:t>Transfer Thursdays</a:t>
            </a:r>
          </a:p>
          <a:p>
            <a:r>
              <a:rPr lang="en-US" dirty="0">
                <a:latin typeface="Trade Gothic LT Std"/>
                <a:ea typeface="+mn-lt"/>
                <a:cs typeface="+mn-lt"/>
              </a:rPr>
              <a:t>During Transfer Thursday, you will have the opportunity to receive an on-the-spot admissions decision! You will first complete the online application prior to Transfer Thursday, then on the day of, you will come to GovState with all official transcripts from all previously attended institutions.</a:t>
            </a:r>
            <a:endParaRPr lang="en-US" dirty="0">
              <a:latin typeface="Trade Gothic LT Std"/>
              <a:cs typeface="Calibri"/>
            </a:endParaRPr>
          </a:p>
        </p:txBody>
      </p:sp>
      <p:pic>
        <p:nvPicPr>
          <p:cNvPr id="6" name="Picture 6" descr="Qr code&#10;&#10;Description automatically generated">
            <a:extLst>
              <a:ext uri="{FF2B5EF4-FFF2-40B4-BE49-F238E27FC236}">
                <a16:creationId xmlns:a16="http://schemas.microsoft.com/office/drawing/2014/main" id="{872B2047-F78A-2B20-8728-BEBD0DA7F94D}"/>
              </a:ext>
            </a:extLst>
          </p:cNvPr>
          <p:cNvPicPr>
            <a:picLocks noChangeAspect="1"/>
          </p:cNvPicPr>
          <p:nvPr/>
        </p:nvPicPr>
        <p:blipFill>
          <a:blip r:embed="rId2"/>
          <a:stretch>
            <a:fillRect/>
          </a:stretch>
        </p:blipFill>
        <p:spPr>
          <a:xfrm>
            <a:off x="1124609" y="3226674"/>
            <a:ext cx="1521372" cy="1481959"/>
          </a:xfrm>
          <a:prstGeom prst="rect">
            <a:avLst/>
          </a:prstGeom>
        </p:spPr>
      </p:pic>
      <p:pic>
        <p:nvPicPr>
          <p:cNvPr id="7" name="Picture 7" descr="Qr code&#10;&#10;Description automatically generated">
            <a:extLst>
              <a:ext uri="{FF2B5EF4-FFF2-40B4-BE49-F238E27FC236}">
                <a16:creationId xmlns:a16="http://schemas.microsoft.com/office/drawing/2014/main" id="{FDA9DED2-2C88-1969-028A-6636FDFFEFC6}"/>
              </a:ext>
            </a:extLst>
          </p:cNvPr>
          <p:cNvPicPr>
            <a:picLocks noChangeAspect="1"/>
          </p:cNvPicPr>
          <p:nvPr/>
        </p:nvPicPr>
        <p:blipFill>
          <a:blip r:embed="rId3"/>
          <a:stretch>
            <a:fillRect/>
          </a:stretch>
        </p:blipFill>
        <p:spPr>
          <a:xfrm>
            <a:off x="1124606" y="1466193"/>
            <a:ext cx="1521373" cy="1521373"/>
          </a:xfrm>
          <a:prstGeom prst="rect">
            <a:avLst/>
          </a:prstGeom>
          <a:ln>
            <a:solidFill>
              <a:schemeClr val="bg1"/>
            </a:solidFill>
          </a:ln>
        </p:spPr>
      </p:pic>
      <p:pic>
        <p:nvPicPr>
          <p:cNvPr id="8" name="Picture 8" descr="Qr code&#10;&#10;Description automatically generated">
            <a:extLst>
              <a:ext uri="{FF2B5EF4-FFF2-40B4-BE49-F238E27FC236}">
                <a16:creationId xmlns:a16="http://schemas.microsoft.com/office/drawing/2014/main" id="{3D86B9A0-270F-A889-34B2-FF5BD8190BBF}"/>
              </a:ext>
            </a:extLst>
          </p:cNvPr>
          <p:cNvPicPr>
            <a:picLocks noChangeAspect="1"/>
          </p:cNvPicPr>
          <p:nvPr/>
        </p:nvPicPr>
        <p:blipFill>
          <a:blip r:embed="rId4"/>
          <a:stretch>
            <a:fillRect/>
          </a:stretch>
        </p:blipFill>
        <p:spPr>
          <a:xfrm>
            <a:off x="1124607" y="4868916"/>
            <a:ext cx="1521373" cy="1521373"/>
          </a:xfrm>
          <a:prstGeom prst="rect">
            <a:avLst/>
          </a:prstGeom>
        </p:spPr>
      </p:pic>
    </p:spTree>
    <p:extLst>
      <p:ext uri="{BB962C8B-B14F-4D97-AF65-F5344CB8AC3E}">
        <p14:creationId xmlns:p14="http://schemas.microsoft.com/office/powerpoint/2010/main" val="318682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4C5D2-5393-E019-3828-159640DA28CF}"/>
              </a:ext>
            </a:extLst>
          </p:cNvPr>
          <p:cNvSpPr>
            <a:spLocks noGrp="1"/>
          </p:cNvSpPr>
          <p:nvPr>
            <p:ph type="title"/>
          </p:nvPr>
        </p:nvSpPr>
        <p:spPr>
          <a:xfrm>
            <a:off x="630936" y="639520"/>
            <a:ext cx="3429000" cy="1719072"/>
          </a:xfrm>
        </p:spPr>
        <p:txBody>
          <a:bodyPr anchor="b">
            <a:normAutofit/>
          </a:bodyPr>
          <a:lstStyle/>
          <a:p>
            <a:r>
              <a:rPr lang="en-US" sz="3800" b="1" dirty="0">
                <a:latin typeface="Trade Gothic LT Std"/>
              </a:rPr>
              <a:t>New for 24-25- Banded Tuition</a:t>
            </a:r>
            <a:r>
              <a:rPr lang="en-US" sz="3800" dirty="0"/>
              <a:t>	</a:t>
            </a:r>
          </a:p>
        </p:txBody>
      </p:sp>
      <p:sp>
        <p:nvSpPr>
          <p:cNvPr id="3" name="Content Placeholder 2">
            <a:extLst>
              <a:ext uri="{FF2B5EF4-FFF2-40B4-BE49-F238E27FC236}">
                <a16:creationId xmlns:a16="http://schemas.microsoft.com/office/drawing/2014/main" id="{2541C494-9F36-375D-1B2E-64C9D9CE05CC}"/>
              </a:ext>
            </a:extLst>
          </p:cNvPr>
          <p:cNvSpPr>
            <a:spLocks noGrp="1"/>
          </p:cNvSpPr>
          <p:nvPr>
            <p:ph idx="1"/>
          </p:nvPr>
        </p:nvSpPr>
        <p:spPr>
          <a:xfrm>
            <a:off x="630936" y="2807208"/>
            <a:ext cx="3429000" cy="3410712"/>
          </a:xfrm>
        </p:spPr>
        <p:txBody>
          <a:bodyPr anchor="t">
            <a:normAutofit/>
          </a:bodyPr>
          <a:lstStyle/>
          <a:p>
            <a:r>
              <a:rPr lang="en-US" sz="2200"/>
              <a:t>All new students will be charged banded tuition starting in Fall 2024. </a:t>
            </a:r>
          </a:p>
          <a:p>
            <a:r>
              <a:rPr lang="en-US" sz="2200"/>
              <a:t>Allows students to be charged the same tuition if you are taking 12 credit hours or more!</a:t>
            </a:r>
          </a:p>
        </p:txBody>
      </p:sp>
      <p:pic>
        <p:nvPicPr>
          <p:cNvPr id="6" name="Picture 5" descr="A close-up of a sign&#10;&#10;Description automatically generated">
            <a:extLst>
              <a:ext uri="{FF2B5EF4-FFF2-40B4-BE49-F238E27FC236}">
                <a16:creationId xmlns:a16="http://schemas.microsoft.com/office/drawing/2014/main" id="{B167419A-8440-AFC7-3FFB-81F87D03C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4296" y="840106"/>
            <a:ext cx="6903720" cy="5177788"/>
          </a:xfrm>
          <a:prstGeom prst="rect">
            <a:avLst/>
          </a:prstGeom>
        </p:spPr>
      </p:pic>
    </p:spTree>
    <p:extLst>
      <p:ext uri="{BB962C8B-B14F-4D97-AF65-F5344CB8AC3E}">
        <p14:creationId xmlns:p14="http://schemas.microsoft.com/office/powerpoint/2010/main" val="1866912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B60F7901-68A8-1A0D-58A9-0D81858491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Box 3">
            <a:extLst>
              <a:ext uri="{FF2B5EF4-FFF2-40B4-BE49-F238E27FC236}">
                <a16:creationId xmlns:a16="http://schemas.microsoft.com/office/drawing/2014/main" id="{E59D6D28-E177-20B5-863D-6C6F32F5184B}"/>
              </a:ext>
            </a:extLst>
          </p:cNvPr>
          <p:cNvSpPr txBox="1">
            <a:spLocks noChangeArrowheads="1"/>
          </p:cNvSpPr>
          <p:nvPr/>
        </p:nvSpPr>
        <p:spPr bwMode="auto">
          <a:xfrm>
            <a:off x="131762" y="247650"/>
            <a:ext cx="11928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eaLnBrk="1" hangingPunct="1">
              <a:lnSpc>
                <a:spcPct val="100000"/>
              </a:lnSpc>
              <a:spcBef>
                <a:spcPct val="0"/>
              </a:spcBef>
              <a:buSzTx/>
              <a:buFontTx/>
              <a:buNone/>
            </a:pPr>
            <a:r>
              <a:rPr lang="en-US" altLang="en-US" sz="4800" b="1" dirty="0">
                <a:solidFill>
                  <a:srgbClr val="E97726"/>
                </a:solidFill>
                <a:latin typeface="Trade Gothic LT Std"/>
              </a:rPr>
              <a:t>Tuition and Fees</a:t>
            </a:r>
            <a:endParaRPr lang="en-US" altLang="en-US" sz="4800" dirty="0">
              <a:solidFill>
                <a:srgbClr val="E97726"/>
              </a:solidFill>
              <a:latin typeface="Trade Gothic LT Std"/>
            </a:endParaRPr>
          </a:p>
          <a:p>
            <a:pPr algn="ctr" eaLnBrk="1" hangingPunct="1">
              <a:lnSpc>
                <a:spcPct val="100000"/>
              </a:lnSpc>
              <a:spcBef>
                <a:spcPct val="0"/>
              </a:spcBef>
              <a:buSzTx/>
              <a:buFontTx/>
              <a:buNone/>
            </a:pPr>
            <a:endParaRPr lang="en-US" altLang="en-US" sz="4800" b="1" dirty="0">
              <a:solidFill>
                <a:srgbClr val="E97726"/>
              </a:solidFill>
              <a:latin typeface="Trade Gothic LT Std"/>
            </a:endParaRPr>
          </a:p>
        </p:txBody>
      </p:sp>
      <p:graphicFrame>
        <p:nvGraphicFramePr>
          <p:cNvPr id="4" name="Table 7">
            <a:extLst>
              <a:ext uri="{FF2B5EF4-FFF2-40B4-BE49-F238E27FC236}">
                <a16:creationId xmlns:a16="http://schemas.microsoft.com/office/drawing/2014/main" id="{66C3F874-33B3-2078-DB17-9B18C1E9DC4D}"/>
              </a:ext>
            </a:extLst>
          </p:cNvPr>
          <p:cNvGraphicFramePr>
            <a:graphicFrameLocks noGrp="1"/>
          </p:cNvGraphicFramePr>
          <p:nvPr/>
        </p:nvGraphicFramePr>
        <p:xfrm>
          <a:off x="1416050" y="1816100"/>
          <a:ext cx="10233026" cy="3532188"/>
        </p:xfrm>
        <a:graphic>
          <a:graphicData uri="http://schemas.openxmlformats.org/drawingml/2006/table">
            <a:tbl>
              <a:tblPr firstRow="1" bandRow="1">
                <a:effectLst/>
                <a:tableStyleId>{5C22544A-7EE6-4342-B048-85BDC9FD1C3A}</a:tableStyleId>
              </a:tblPr>
              <a:tblGrid>
                <a:gridCol w="3133621">
                  <a:extLst>
                    <a:ext uri="{9D8B030D-6E8A-4147-A177-3AD203B41FA5}">
                      <a16:colId xmlns:a16="http://schemas.microsoft.com/office/drawing/2014/main" val="20000"/>
                    </a:ext>
                  </a:extLst>
                </a:gridCol>
                <a:gridCol w="3185629">
                  <a:extLst>
                    <a:ext uri="{9D8B030D-6E8A-4147-A177-3AD203B41FA5}">
                      <a16:colId xmlns:a16="http://schemas.microsoft.com/office/drawing/2014/main" val="20001"/>
                    </a:ext>
                  </a:extLst>
                </a:gridCol>
                <a:gridCol w="3913776">
                  <a:extLst>
                    <a:ext uri="{9D8B030D-6E8A-4147-A177-3AD203B41FA5}">
                      <a16:colId xmlns:a16="http://schemas.microsoft.com/office/drawing/2014/main" val="20002"/>
                    </a:ext>
                  </a:extLst>
                </a:gridCol>
              </a:tblGrid>
              <a:tr h="529469">
                <a:tc>
                  <a:txBody>
                    <a:bodyPr/>
                    <a:lstStyle/>
                    <a:p>
                      <a:pPr lvl="0"/>
                      <a:endParaRPr lang="en-US" sz="1800" dirty="0"/>
                    </a:p>
                  </a:txBody>
                  <a:tcPr marL="91433" marR="91433" marT="45718" marB="45718">
                    <a:solidFill>
                      <a:srgbClr val="3F5867"/>
                    </a:solidFill>
                  </a:tcPr>
                </a:tc>
                <a:tc>
                  <a:txBody>
                    <a:bodyPr/>
                    <a:lstStyle/>
                    <a:p>
                      <a:pPr lvl="0"/>
                      <a:r>
                        <a:rPr lang="en-US" sz="1800"/>
                        <a:t>GSU Cost</a:t>
                      </a:r>
                    </a:p>
                  </a:txBody>
                  <a:tcPr marL="91433" marR="91433" marT="45718" marB="45718">
                    <a:solidFill>
                      <a:srgbClr val="3F5867"/>
                    </a:solidFill>
                  </a:tcPr>
                </a:tc>
                <a:tc>
                  <a:txBody>
                    <a:bodyPr/>
                    <a:lstStyle/>
                    <a:p>
                      <a:pPr lvl="0"/>
                      <a:r>
                        <a:rPr lang="en-US" sz="1800"/>
                        <a:t>Financial Aid Opportunities</a:t>
                      </a:r>
                    </a:p>
                  </a:txBody>
                  <a:tcPr marL="91433" marR="91433" marT="45718" marB="45718">
                    <a:solidFill>
                      <a:srgbClr val="3F5867"/>
                    </a:solidFill>
                  </a:tcPr>
                </a:tc>
                <a:extLst>
                  <a:ext uri="{0D108BD9-81ED-4DB2-BD59-A6C34878D82A}">
                    <a16:rowId xmlns:a16="http://schemas.microsoft.com/office/drawing/2014/main" val="10000"/>
                  </a:ext>
                </a:extLst>
              </a:tr>
              <a:tr h="1697188">
                <a:tc>
                  <a:txBody>
                    <a:bodyPr/>
                    <a:lstStyle/>
                    <a:p>
                      <a:pPr lvl="0"/>
                      <a:r>
                        <a:rPr lang="en-US" sz="2000" b="1" dirty="0">
                          <a:solidFill>
                            <a:schemeClr val="bg1"/>
                          </a:solidFill>
                        </a:rPr>
                        <a:t>Non- Residential Cost</a:t>
                      </a:r>
                    </a:p>
                  </a:txBody>
                  <a:tcPr marL="91433" marR="91433" marT="45718" marB="45718">
                    <a:solidFill>
                      <a:srgbClr val="3F5867"/>
                    </a:solidFill>
                  </a:tcPr>
                </a:tc>
                <a:tc>
                  <a:txBody>
                    <a:bodyPr/>
                    <a:lstStyle/>
                    <a:p>
                      <a:pPr lvl="0" algn="ctr"/>
                      <a:r>
                        <a:rPr lang="en-US" sz="2000" b="1" kern="1200" dirty="0">
                          <a:solidFill>
                            <a:srgbClr val="E97726"/>
                          </a:solidFill>
                          <a:latin typeface="Trade Gothic LT Std" pitchFamily="2"/>
                        </a:rPr>
                        <a:t>$14,056 per year*</a:t>
                      </a:r>
                    </a:p>
                    <a:p>
                      <a:pPr lvl="0" algn="ctr"/>
                      <a:r>
                        <a:rPr lang="en-US" sz="1800" i="1" dirty="0">
                          <a:solidFill>
                            <a:schemeClr val="bg1"/>
                          </a:solidFill>
                        </a:rPr>
                        <a:t>($56,224 Degree)</a:t>
                      </a:r>
                    </a:p>
                    <a:p>
                      <a:pPr lvl="0" algn="ctr"/>
                      <a:endParaRPr lang="en-US" sz="2000" dirty="0"/>
                    </a:p>
                  </a:txBody>
                  <a:tcPr marL="91433" marR="91433" marT="45718" marB="45718" anchor="ctr">
                    <a:solidFill>
                      <a:srgbClr val="3F5867"/>
                    </a:solidFill>
                  </a:tcPr>
                </a:tc>
                <a:tc>
                  <a:txBody>
                    <a:bodyPr/>
                    <a:lstStyle/>
                    <a:p>
                      <a:pPr lvl="0" algn="ctr"/>
                      <a:r>
                        <a:rPr lang="en-US" sz="2000">
                          <a:solidFill>
                            <a:schemeClr val="bg1"/>
                          </a:solidFill>
                        </a:rPr>
                        <a:t>Max Pell Grant: $7,395</a:t>
                      </a:r>
                    </a:p>
                    <a:p>
                      <a:pPr lvl="0" algn="ctr"/>
                      <a:r>
                        <a:rPr lang="en-US" sz="2000">
                          <a:solidFill>
                            <a:schemeClr val="bg1"/>
                          </a:solidFill>
                        </a:rPr>
                        <a:t>Max Illinois MAP Grant: $8,400</a:t>
                      </a:r>
                    </a:p>
                    <a:p>
                      <a:pPr lvl="0" algn="ctr"/>
                      <a:endParaRPr lang="en-US" sz="2000">
                        <a:solidFill>
                          <a:schemeClr val="bg1"/>
                        </a:solidFill>
                      </a:endParaRPr>
                    </a:p>
                    <a:p>
                      <a:pPr lvl="0" algn="ctr"/>
                      <a:r>
                        <a:rPr lang="en-US" sz="2000">
                          <a:solidFill>
                            <a:schemeClr val="bg1"/>
                          </a:solidFill>
                        </a:rPr>
                        <a:t>Potential Refund of $2,099 (Fall and Spring Combined)</a:t>
                      </a:r>
                    </a:p>
                  </a:txBody>
                  <a:tcPr marL="91433" marR="91433" marT="45718" marB="45718" anchor="ctr">
                    <a:solidFill>
                      <a:srgbClr val="3F5867"/>
                    </a:solidFill>
                  </a:tcPr>
                </a:tc>
                <a:extLst>
                  <a:ext uri="{0D108BD9-81ED-4DB2-BD59-A6C34878D82A}">
                    <a16:rowId xmlns:a16="http://schemas.microsoft.com/office/drawing/2014/main" val="10001"/>
                  </a:ext>
                </a:extLst>
              </a:tr>
              <a:tr h="1305531">
                <a:tc>
                  <a:txBody>
                    <a:bodyPr/>
                    <a:lstStyle/>
                    <a:p>
                      <a:pPr lvl="0"/>
                      <a:r>
                        <a:rPr lang="en-US" sz="2400" b="1" dirty="0">
                          <a:solidFill>
                            <a:schemeClr val="bg1"/>
                          </a:solidFill>
                        </a:rPr>
                        <a:t>Residential Cost</a:t>
                      </a:r>
                    </a:p>
                    <a:p>
                      <a:pPr lvl="0"/>
                      <a:r>
                        <a:rPr lang="en-US" sz="2400" b="1" dirty="0">
                          <a:solidFill>
                            <a:schemeClr val="bg1"/>
                          </a:solidFill>
                        </a:rPr>
                        <a:t>(Tuition, fees, housing, and meal plan)</a:t>
                      </a:r>
                    </a:p>
                  </a:txBody>
                  <a:tcPr marL="91433" marR="91433" marT="45718" marB="45718">
                    <a:solidFill>
                      <a:srgbClr val="3F5867"/>
                    </a:solidFill>
                  </a:tcPr>
                </a:tc>
                <a:tc>
                  <a:txBody>
                    <a:bodyPr/>
                    <a:lstStyle/>
                    <a:p>
                      <a:pPr lvl="0" algn="ctr"/>
                      <a:r>
                        <a:rPr lang="en-US" sz="2400" dirty="0">
                          <a:solidFill>
                            <a:schemeClr val="accent2"/>
                          </a:solidFill>
                        </a:rPr>
                        <a:t>$22,160</a:t>
                      </a:r>
                    </a:p>
                    <a:p>
                      <a:pPr lvl="0" algn="ctr"/>
                      <a:r>
                        <a:rPr lang="en-US" sz="1800" i="1" dirty="0">
                          <a:solidFill>
                            <a:schemeClr val="bg1"/>
                          </a:solidFill>
                        </a:rPr>
                        <a:t>($88,640 Degree)</a:t>
                      </a:r>
                    </a:p>
                  </a:txBody>
                  <a:tcPr marL="91433" marR="91433" marT="45718" marB="45718" anchor="ctr">
                    <a:solidFill>
                      <a:srgbClr val="3F5867"/>
                    </a:solidFill>
                  </a:tcPr>
                </a:tc>
                <a:tc>
                  <a:txBody>
                    <a:bodyPr/>
                    <a:lstStyle/>
                    <a:p>
                      <a:pPr lvl="0" algn="ctr"/>
                      <a:r>
                        <a:rPr lang="en-US" sz="2400" dirty="0">
                          <a:solidFill>
                            <a:schemeClr val="bg1"/>
                          </a:solidFill>
                        </a:rPr>
                        <a:t>Remaining Cost: $6,100</a:t>
                      </a:r>
                      <a:r>
                        <a:rPr lang="en-US" sz="2400" dirty="0">
                          <a:solidFill>
                            <a:schemeClr val="accent2"/>
                          </a:solidFill>
                        </a:rPr>
                        <a:t>*</a:t>
                      </a:r>
                    </a:p>
                  </a:txBody>
                  <a:tcPr marL="91433" marR="91433" marT="45718" marB="45718" anchor="ctr">
                    <a:solidFill>
                      <a:srgbClr val="3F5867"/>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02335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443927" y="510619"/>
            <a:ext cx="11409426" cy="1015663"/>
          </a:xfrm>
          <a:prstGeom prst="rect">
            <a:avLst/>
          </a:prstGeom>
          <a:noFill/>
        </p:spPr>
        <p:txBody>
          <a:bodyPr wrap="square" rtlCol="0">
            <a:spAutoFit/>
          </a:bodyPr>
          <a:lstStyle/>
          <a:p>
            <a:r>
              <a:rPr lang="en-US" sz="6000" b="1" dirty="0">
                <a:latin typeface="Trade Gothic LT Std" pitchFamily="2" charset="0"/>
              </a:rPr>
              <a:t>Office of Admissions</a:t>
            </a:r>
          </a:p>
        </p:txBody>
      </p:sp>
      <p:sp>
        <p:nvSpPr>
          <p:cNvPr id="5" name="TextBox 4">
            <a:extLst>
              <a:ext uri="{FF2B5EF4-FFF2-40B4-BE49-F238E27FC236}">
                <a16:creationId xmlns:a16="http://schemas.microsoft.com/office/drawing/2014/main" id="{7334B85D-9EA6-6443-860C-161F366C31E8}"/>
              </a:ext>
            </a:extLst>
          </p:cNvPr>
          <p:cNvSpPr txBox="1"/>
          <p:nvPr/>
        </p:nvSpPr>
        <p:spPr>
          <a:xfrm>
            <a:off x="2226018" y="1972563"/>
            <a:ext cx="8055338" cy="2554545"/>
          </a:xfrm>
          <a:prstGeom prst="rect">
            <a:avLst/>
          </a:prstGeom>
          <a:noFill/>
        </p:spPr>
        <p:txBody>
          <a:bodyPr wrap="square" rtlCol="0">
            <a:spAutoFit/>
          </a:bodyPr>
          <a:lstStyle/>
          <a:p>
            <a:r>
              <a:rPr lang="en-US" sz="3200" b="1" dirty="0">
                <a:solidFill>
                  <a:srgbClr val="E97726"/>
                </a:solidFill>
                <a:latin typeface="Trade Gothic LT Std" pitchFamily="2" charset="0"/>
              </a:rPr>
              <a:t>Phone</a:t>
            </a:r>
            <a:r>
              <a:rPr lang="en-US" sz="3200" dirty="0">
                <a:solidFill>
                  <a:srgbClr val="E97726"/>
                </a:solidFill>
                <a:latin typeface="Trade Gothic LT Std" pitchFamily="2" charset="0"/>
              </a:rPr>
              <a:t>: </a:t>
            </a:r>
            <a:r>
              <a:rPr lang="en-US" sz="3200" dirty="0">
                <a:latin typeface="Trade Gothic LT Std" pitchFamily="2" charset="0"/>
              </a:rPr>
              <a:t>(708) 534-4490 </a:t>
            </a:r>
          </a:p>
          <a:p>
            <a:endParaRPr lang="en-US" sz="3200" dirty="0">
              <a:latin typeface="Trade Gothic LT Std" pitchFamily="2" charset="0"/>
            </a:endParaRPr>
          </a:p>
          <a:p>
            <a:r>
              <a:rPr lang="en-US" sz="3200" b="1" dirty="0">
                <a:solidFill>
                  <a:srgbClr val="E97726"/>
                </a:solidFill>
                <a:latin typeface="Trade Gothic LT Std" pitchFamily="2" charset="0"/>
              </a:rPr>
              <a:t>Email</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3"/>
              </a:rPr>
              <a:t>admission@govst.edu</a:t>
            </a:r>
            <a:r>
              <a:rPr lang="en-US" sz="3200" dirty="0">
                <a:latin typeface="Trade Gothic LT Std" pitchFamily="2" charset="0"/>
              </a:rPr>
              <a:t> </a:t>
            </a:r>
          </a:p>
          <a:p>
            <a:endParaRPr lang="en-US" sz="3200" dirty="0">
              <a:latin typeface="Trade Gothic LT Std" pitchFamily="2" charset="0"/>
            </a:endParaRPr>
          </a:p>
          <a:p>
            <a:r>
              <a:rPr lang="en-US" sz="3200" b="1" dirty="0">
                <a:solidFill>
                  <a:srgbClr val="E97726"/>
                </a:solidFill>
                <a:latin typeface="Trade Gothic LT Std" pitchFamily="2" charset="0"/>
              </a:rPr>
              <a:t>Website</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4"/>
              </a:rPr>
              <a:t>www.govst.edu/admissions</a:t>
            </a:r>
            <a:r>
              <a:rPr lang="en-US" sz="3200" dirty="0">
                <a:latin typeface="Trade Gothic LT Std" pitchFamily="2" charset="0"/>
              </a:rPr>
              <a:t> </a:t>
            </a:r>
            <a:r>
              <a:rPr lang="en-US" sz="3200" b="1" dirty="0">
                <a:solidFill>
                  <a:srgbClr val="E97726"/>
                </a:solidFill>
                <a:latin typeface="Trade Gothic LT Std" pitchFamily="2" charset="0"/>
              </a:rPr>
              <a:t> </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9778" t="5816" r="30621" b="66051"/>
          <a:stretch/>
        </p:blipFill>
        <p:spPr>
          <a:xfrm>
            <a:off x="1080951" y="2926591"/>
            <a:ext cx="929406" cy="66028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778" t="36083" r="30621" b="35784"/>
          <a:stretch/>
        </p:blipFill>
        <p:spPr>
          <a:xfrm>
            <a:off x="1075605" y="1926735"/>
            <a:ext cx="949130" cy="67429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9778" t="68424" r="30621"/>
          <a:stretch/>
        </p:blipFill>
        <p:spPr>
          <a:xfrm>
            <a:off x="1008963" y="3837034"/>
            <a:ext cx="1073383" cy="855881"/>
          </a:xfrm>
          <a:prstGeom prst="rect">
            <a:avLst/>
          </a:prstGeom>
        </p:spPr>
      </p:pic>
    </p:spTree>
    <p:extLst>
      <p:ext uri="{BB962C8B-B14F-4D97-AF65-F5344CB8AC3E}">
        <p14:creationId xmlns:p14="http://schemas.microsoft.com/office/powerpoint/2010/main" val="3514431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45C146E-EFBB-3648-8805-E2CE90410A4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288528" y="301198"/>
            <a:ext cx="9436573" cy="830997"/>
          </a:xfrm>
          <a:prstGeom prst="rect">
            <a:avLst/>
          </a:prstGeom>
          <a:noFill/>
        </p:spPr>
        <p:txBody>
          <a:bodyPr wrap="square" rtlCol="0">
            <a:spAutoFit/>
          </a:bodyPr>
          <a:lstStyle/>
          <a:p>
            <a:r>
              <a:rPr lang="en-US" sz="4800" b="1" dirty="0">
                <a:latin typeface="Trade Gothic LT Std" pitchFamily="2" charset="0"/>
              </a:rPr>
              <a:t>Ways to Connect to Admissions</a:t>
            </a:r>
          </a:p>
        </p:txBody>
      </p:sp>
      <p:pic>
        <p:nvPicPr>
          <p:cNvPr id="8" name="Picture 7">
            <a:extLst>
              <a:ext uri="{FF2B5EF4-FFF2-40B4-BE49-F238E27FC236}">
                <a16:creationId xmlns:a16="http://schemas.microsoft.com/office/drawing/2014/main" id="{0726D7BE-1894-FD48-82CE-E4C9334AD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66" y="1433393"/>
            <a:ext cx="2112569" cy="2965611"/>
          </a:xfrm>
          <a:prstGeom prst="rect">
            <a:avLst/>
          </a:prstGeom>
        </p:spPr>
      </p:pic>
      <p:sp>
        <p:nvSpPr>
          <p:cNvPr id="10" name="TextBox 9">
            <a:extLst>
              <a:ext uri="{FF2B5EF4-FFF2-40B4-BE49-F238E27FC236}">
                <a16:creationId xmlns:a16="http://schemas.microsoft.com/office/drawing/2014/main" id="{10F8D161-E288-A14D-A10C-3B17764B3F2A}"/>
              </a:ext>
            </a:extLst>
          </p:cNvPr>
          <p:cNvSpPr txBox="1"/>
          <p:nvPr/>
        </p:nvSpPr>
        <p:spPr>
          <a:xfrm>
            <a:off x="2755427" y="5310306"/>
            <a:ext cx="9436573" cy="830997"/>
          </a:xfrm>
          <a:prstGeom prst="rect">
            <a:avLst/>
          </a:prstGeom>
          <a:noFill/>
        </p:spPr>
        <p:txBody>
          <a:bodyPr wrap="square" rtlCol="0">
            <a:spAutoFit/>
          </a:bodyPr>
          <a:lstStyle/>
          <a:p>
            <a:pPr algn="ctr"/>
            <a:r>
              <a:rPr lang="en-US" sz="2400" b="1" dirty="0">
                <a:solidFill>
                  <a:srgbClr val="E97726"/>
                </a:solidFill>
                <a:latin typeface="Trade Gothic LT Std" pitchFamily="2" charset="0"/>
              </a:rPr>
              <a:t>Direct Link: </a:t>
            </a:r>
            <a:r>
              <a:rPr lang="en-US" sz="2400" dirty="0">
                <a:solidFill>
                  <a:srgbClr val="E97726"/>
                </a:solidFill>
                <a:latin typeface="Trade Gothic LT Std" pitchFamily="2" charset="0"/>
              </a:rPr>
              <a:t>www.govst.edu/admissions/</a:t>
            </a:r>
          </a:p>
          <a:p>
            <a:pPr algn="ctr"/>
            <a:r>
              <a:rPr lang="en-US" sz="2400" b="1" dirty="0">
                <a:solidFill>
                  <a:srgbClr val="E97726"/>
                </a:solidFill>
                <a:latin typeface="Trade Gothic LT Std" pitchFamily="2" charset="0"/>
              </a:rPr>
              <a:t>Spanish Language Virtual Appointments Available</a:t>
            </a:r>
          </a:p>
        </p:txBody>
      </p:sp>
      <p:sp>
        <p:nvSpPr>
          <p:cNvPr id="2" name="TextBox 1"/>
          <p:cNvSpPr txBox="1"/>
          <p:nvPr/>
        </p:nvSpPr>
        <p:spPr>
          <a:xfrm>
            <a:off x="5958610" y="1559257"/>
            <a:ext cx="4913745" cy="3600986"/>
          </a:xfrm>
          <a:prstGeom prst="rect">
            <a:avLst/>
          </a:prstGeom>
          <a:noFill/>
        </p:spPr>
        <p:txBody>
          <a:bodyPr wrap="square" rtlCol="0">
            <a:spAutoFit/>
          </a:bodyPr>
          <a:lstStyle/>
          <a:p>
            <a:r>
              <a:rPr lang="en-US" sz="2400" b="1" dirty="0">
                <a:solidFill>
                  <a:srgbClr val="E97726"/>
                </a:solidFill>
                <a:latin typeface="Trade Gothic LT Std" pitchFamily="2" charset="0"/>
              </a:rPr>
              <a:t>Direct Line: </a:t>
            </a:r>
            <a:br>
              <a:rPr lang="en-US" sz="2400" b="1" dirty="0">
                <a:solidFill>
                  <a:srgbClr val="E97726"/>
                </a:solidFill>
                <a:latin typeface="Trade Gothic LT Std" pitchFamily="2" charset="0"/>
              </a:rPr>
            </a:br>
            <a:r>
              <a:rPr lang="en-US" sz="2400" dirty="0"/>
              <a:t>708-534-4490</a:t>
            </a:r>
          </a:p>
          <a:p>
            <a:endParaRPr lang="en-US" sz="2400" b="1" dirty="0">
              <a:solidFill>
                <a:srgbClr val="E97726"/>
              </a:solidFill>
              <a:latin typeface="Trade Gothic LT Std" pitchFamily="2" charset="0"/>
            </a:endParaRPr>
          </a:p>
          <a:p>
            <a:r>
              <a:rPr lang="en-US" sz="2400" b="1" dirty="0">
                <a:solidFill>
                  <a:srgbClr val="E97726"/>
                </a:solidFill>
                <a:latin typeface="Trade Gothic LT Std" pitchFamily="2" charset="0"/>
              </a:rPr>
              <a:t>Craig Berry: </a:t>
            </a:r>
          </a:p>
          <a:p>
            <a:r>
              <a:rPr lang="en-US" dirty="0">
                <a:hlinkClick r:id="rId4"/>
              </a:rPr>
              <a:t>cberry@govst.edu</a:t>
            </a:r>
            <a:endParaRPr lang="en-US" dirty="0"/>
          </a:p>
          <a:p>
            <a:r>
              <a:rPr lang="en-US" dirty="0"/>
              <a:t>708-534-4492</a:t>
            </a:r>
          </a:p>
          <a:p>
            <a:endParaRPr lang="en-US" dirty="0"/>
          </a:p>
          <a:p>
            <a:r>
              <a:rPr lang="en-US" sz="2400" b="1" dirty="0">
                <a:solidFill>
                  <a:srgbClr val="E97726"/>
                </a:solidFill>
                <a:latin typeface="Trade Gothic LT Std" pitchFamily="2" charset="0"/>
              </a:rPr>
              <a:t>Bailie Antwiler:</a:t>
            </a:r>
          </a:p>
          <a:p>
            <a:r>
              <a:rPr lang="en-US" sz="1800" dirty="0">
                <a:latin typeface="Trade Gothic LT Std" pitchFamily="2" charset="0"/>
                <a:hlinkClick r:id="rId5"/>
              </a:rPr>
              <a:t>bantwiler@govst.edu</a:t>
            </a:r>
            <a:endParaRPr lang="en-US" sz="1800" dirty="0">
              <a:latin typeface="Trade Gothic LT Std" pitchFamily="2" charset="0"/>
            </a:endParaRPr>
          </a:p>
          <a:p>
            <a:r>
              <a:rPr lang="en-US" dirty="0">
                <a:latin typeface="Trade Gothic LT Std" pitchFamily="2" charset="0"/>
              </a:rPr>
              <a:t>708-235-6841</a:t>
            </a:r>
            <a:endParaRPr lang="en-US" sz="1800" dirty="0">
              <a:latin typeface="Trade Gothic LT Std" pitchFamily="2" charset="0"/>
            </a:endParaRPr>
          </a:p>
          <a:p>
            <a:endParaRPr lang="en-US" sz="1800" dirty="0">
              <a:latin typeface="Trade Gothic LT Std" pitchFamily="2" charset="0"/>
            </a:endParaRPr>
          </a:p>
        </p:txBody>
      </p:sp>
    </p:spTree>
    <p:extLst>
      <p:ext uri="{BB962C8B-B14F-4D97-AF65-F5344CB8AC3E}">
        <p14:creationId xmlns:p14="http://schemas.microsoft.com/office/powerpoint/2010/main" val="3185580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12CDBE-5714-8549-A8C3-D375033B500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B95D11-69A3-1A4A-89D4-838240C7C24F}"/>
              </a:ext>
            </a:extLst>
          </p:cNvPr>
          <p:cNvSpPr txBox="1"/>
          <p:nvPr/>
        </p:nvSpPr>
        <p:spPr>
          <a:xfrm>
            <a:off x="3143250" y="2430125"/>
            <a:ext cx="8561070" cy="830997"/>
          </a:xfrm>
          <a:prstGeom prst="rect">
            <a:avLst/>
          </a:prstGeom>
          <a:noFill/>
        </p:spPr>
        <p:txBody>
          <a:bodyPr wrap="square" rtlCol="0">
            <a:spAutoFit/>
          </a:bodyPr>
          <a:lstStyle/>
          <a:p>
            <a:r>
              <a:rPr lang="en-US" sz="4800" b="1" dirty="0">
                <a:solidFill>
                  <a:schemeClr val="bg1"/>
                </a:solidFill>
                <a:latin typeface="Trade Gothic LT Std" pitchFamily="2" charset="0"/>
              </a:rPr>
              <a:t>GovState Honors Program</a:t>
            </a:r>
          </a:p>
        </p:txBody>
      </p:sp>
      <p:sp>
        <p:nvSpPr>
          <p:cNvPr id="5" name="TextBox 4">
            <a:extLst>
              <a:ext uri="{FF2B5EF4-FFF2-40B4-BE49-F238E27FC236}">
                <a16:creationId xmlns:a16="http://schemas.microsoft.com/office/drawing/2014/main" id="{0EC42758-3A51-2646-A549-D3F897A79245}"/>
              </a:ext>
            </a:extLst>
          </p:cNvPr>
          <p:cNvSpPr txBox="1"/>
          <p:nvPr/>
        </p:nvSpPr>
        <p:spPr>
          <a:xfrm>
            <a:off x="3143250" y="3547946"/>
            <a:ext cx="8844534" cy="461665"/>
          </a:xfrm>
          <a:prstGeom prst="rect">
            <a:avLst/>
          </a:prstGeom>
          <a:noFill/>
        </p:spPr>
        <p:txBody>
          <a:bodyPr wrap="square" rtlCol="0">
            <a:spAutoFit/>
          </a:bodyPr>
          <a:lstStyle/>
          <a:p>
            <a:endParaRPr lang="en-US" sz="2400" dirty="0">
              <a:solidFill>
                <a:schemeClr val="bg1"/>
              </a:solidFill>
              <a:latin typeface="Trade Gothic LT Std" pitchFamily="2" charset="0"/>
            </a:endParaRPr>
          </a:p>
        </p:txBody>
      </p:sp>
    </p:spTree>
    <p:extLst>
      <p:ext uri="{BB962C8B-B14F-4D97-AF65-F5344CB8AC3E}">
        <p14:creationId xmlns:p14="http://schemas.microsoft.com/office/powerpoint/2010/main" val="3594174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903100" y="471710"/>
            <a:ext cx="8990932" cy="1015663"/>
          </a:xfrm>
          <a:prstGeom prst="rect">
            <a:avLst/>
          </a:prstGeom>
          <a:noFill/>
        </p:spPr>
        <p:txBody>
          <a:bodyPr wrap="square" rtlCol="0">
            <a:spAutoFit/>
          </a:bodyPr>
          <a:lstStyle/>
          <a:p>
            <a:r>
              <a:rPr lang="en-US" sz="6000" b="1" dirty="0">
                <a:latin typeface="Trade Gothic LT Std" pitchFamily="2" charset="0"/>
              </a:rPr>
              <a:t>In-Class and Real-World</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4670" y="1591221"/>
            <a:ext cx="8629650" cy="4462760"/>
          </a:xfrm>
          <a:prstGeom prst="rect">
            <a:avLst/>
          </a:prstGeom>
          <a:noFill/>
        </p:spPr>
        <p:txBody>
          <a:bodyPr wrap="square" rtlCol="0">
            <a:spAutoFit/>
          </a:bodyPr>
          <a:lstStyle/>
          <a:p>
            <a:r>
              <a:rPr lang="en-US" sz="2400" b="1" dirty="0">
                <a:latin typeface="Trade Gothic LT Std" pitchFamily="2" charset="0"/>
              </a:rPr>
              <a:t>Honors Program Points</a:t>
            </a:r>
          </a:p>
          <a:p>
            <a:endParaRPr lang="en-US" sz="2400" i="1" dirty="0">
              <a:latin typeface="Trade Gothic LT Std" pitchFamily="2" charset="0"/>
            </a:endParaRPr>
          </a:p>
          <a:p>
            <a:r>
              <a:rPr lang="en-US" sz="2400" i="1" dirty="0">
                <a:latin typeface="Trade Gothic LT Std" pitchFamily="2" charset="0"/>
              </a:rPr>
              <a:t> </a:t>
            </a:r>
            <a:r>
              <a:rPr lang="en-US" sz="2400" u="sng" dirty="0">
                <a:latin typeface="Trade Gothic LT Std" pitchFamily="2" charset="0"/>
              </a:rPr>
              <a:t>Curricular Activities</a:t>
            </a:r>
          </a:p>
          <a:p>
            <a:r>
              <a:rPr lang="en-US" sz="2000" i="1" dirty="0">
                <a:latin typeface="Trade Gothic LT Std" pitchFamily="2" charset="0"/>
              </a:rPr>
              <a:t> Courses</a:t>
            </a:r>
          </a:p>
          <a:p>
            <a:r>
              <a:rPr lang="en-US" sz="2000" i="1" dirty="0">
                <a:latin typeface="Trade Gothic LT Std" pitchFamily="2" charset="0"/>
              </a:rPr>
              <a:t> Independent Studies</a:t>
            </a:r>
          </a:p>
          <a:p>
            <a:r>
              <a:rPr lang="en-US" sz="2000" i="1" dirty="0">
                <a:latin typeface="Trade Gothic LT Std" pitchFamily="2" charset="0"/>
              </a:rPr>
              <a:t> Course Contracts</a:t>
            </a:r>
          </a:p>
          <a:p>
            <a:r>
              <a:rPr lang="en-US" sz="2000" i="1" dirty="0">
                <a:latin typeface="Trade Gothic LT Std" pitchFamily="2" charset="0"/>
              </a:rPr>
              <a:t> Double Majors/Minors</a:t>
            </a:r>
          </a:p>
          <a:p>
            <a:endParaRPr lang="en-US" sz="2400" i="1" dirty="0">
              <a:latin typeface="Trade Gothic LT Std" pitchFamily="2" charset="0"/>
            </a:endParaRPr>
          </a:p>
          <a:p>
            <a:r>
              <a:rPr lang="en-US" sz="2400" u="sng" dirty="0">
                <a:latin typeface="Trade Gothic LT Std" pitchFamily="2" charset="0"/>
              </a:rPr>
              <a:t>Co-Curricular Activities</a:t>
            </a:r>
          </a:p>
          <a:p>
            <a:r>
              <a:rPr lang="en-US" sz="2000" i="1" dirty="0">
                <a:latin typeface="Trade Gothic LT Std" pitchFamily="2" charset="0"/>
              </a:rPr>
              <a:t> Study Abroad</a:t>
            </a:r>
          </a:p>
          <a:p>
            <a:r>
              <a:rPr lang="en-US" sz="2000" i="1" dirty="0">
                <a:latin typeface="Trade Gothic LT Std" pitchFamily="2" charset="0"/>
              </a:rPr>
              <a:t> Undergraduate Research</a:t>
            </a:r>
          </a:p>
          <a:p>
            <a:r>
              <a:rPr lang="en-US" sz="2000" i="1" dirty="0">
                <a:latin typeface="Trade Gothic LT Std" pitchFamily="2" charset="0"/>
              </a:rPr>
              <a:t> Leadership Experiences</a:t>
            </a:r>
          </a:p>
          <a:p>
            <a:endParaRPr lang="en-US" sz="2400" dirty="0">
              <a:latin typeface="Trade Gothic LT Std" pitchFamily="2" charset="0"/>
            </a:endParaRPr>
          </a:p>
        </p:txBody>
      </p:sp>
      <p:pic>
        <p:nvPicPr>
          <p:cNvPr id="6" name="Content Placeholder 5">
            <a:extLst>
              <a:ext uri="{FF2B5EF4-FFF2-40B4-BE49-F238E27FC236}">
                <a16:creationId xmlns:a16="http://schemas.microsoft.com/office/drawing/2014/main" id="{EAA6DB98-7DA0-5E44-8587-CA3CC2AACC4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6532"/>
          <a:stretch/>
        </p:blipFill>
        <p:spPr>
          <a:xfrm>
            <a:off x="7305846" y="2348431"/>
            <a:ext cx="3357563" cy="2730862"/>
          </a:xfrm>
          <a:prstGeom prst="rect">
            <a:avLst/>
          </a:prstGeom>
          <a:ln w="57150">
            <a:solidFill>
              <a:srgbClr val="E97726"/>
            </a:solidFill>
          </a:ln>
        </p:spPr>
      </p:pic>
    </p:spTree>
    <p:extLst>
      <p:ext uri="{BB962C8B-B14F-4D97-AF65-F5344CB8AC3E}">
        <p14:creationId xmlns:p14="http://schemas.microsoft.com/office/powerpoint/2010/main" val="3768827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850548" y="287779"/>
            <a:ext cx="8990932" cy="1508105"/>
          </a:xfrm>
          <a:prstGeom prst="rect">
            <a:avLst/>
          </a:prstGeom>
          <a:noFill/>
        </p:spPr>
        <p:txBody>
          <a:bodyPr wrap="square" rtlCol="0">
            <a:spAutoFit/>
          </a:bodyPr>
          <a:lstStyle/>
          <a:p>
            <a:r>
              <a:rPr lang="en-US" sz="6000" b="1" dirty="0">
                <a:latin typeface="Trade Gothic LT Std" pitchFamily="2" charset="0"/>
              </a:rPr>
              <a:t>Graduate with Honors</a:t>
            </a:r>
            <a:endParaRPr lang="en-US" sz="3200" b="1" dirty="0">
              <a:latin typeface="Trade Gothic LT Std" pitchFamily="2" charset="0"/>
            </a:endParaRPr>
          </a:p>
          <a:p>
            <a:r>
              <a:rPr lang="en-US" sz="3200" dirty="0">
                <a:latin typeface="Trade Gothic LT Std" pitchFamily="2" charset="0"/>
              </a:rPr>
              <a:t>Ready for life…Ready to lead</a:t>
            </a:r>
            <a:endParaRPr lang="en-US" sz="2800" dirty="0">
              <a:latin typeface="Trade Gothic LT Std" pitchFamily="2" charset="0"/>
            </a:endParaRPr>
          </a:p>
        </p:txBody>
      </p:sp>
      <p:sp>
        <p:nvSpPr>
          <p:cNvPr id="5" name="TextBox 4">
            <a:extLst>
              <a:ext uri="{FF2B5EF4-FFF2-40B4-BE49-F238E27FC236}">
                <a16:creationId xmlns:a16="http://schemas.microsoft.com/office/drawing/2014/main" id="{83AFBB60-5EA4-334B-90BD-8FFED4BB6184}"/>
              </a:ext>
            </a:extLst>
          </p:cNvPr>
          <p:cNvSpPr txBox="1"/>
          <p:nvPr/>
        </p:nvSpPr>
        <p:spPr>
          <a:xfrm>
            <a:off x="2884076" y="2962268"/>
            <a:ext cx="8629650" cy="2677656"/>
          </a:xfrm>
          <a:prstGeom prst="rect">
            <a:avLst/>
          </a:prstGeom>
          <a:noFill/>
        </p:spPr>
        <p:txBody>
          <a:bodyPr wrap="square" rtlCol="0">
            <a:spAutoFit/>
          </a:bodyPr>
          <a:lstStyle/>
          <a:p>
            <a:r>
              <a:rPr lang="en-US" sz="2400" b="1" dirty="0">
                <a:latin typeface="Trade Gothic LT Std" pitchFamily="2" charset="0"/>
              </a:rPr>
              <a:t>Honors Program Experiences</a:t>
            </a:r>
          </a:p>
          <a:p>
            <a:endParaRPr lang="en-US" sz="2400" b="1" dirty="0">
              <a:latin typeface="Trade Gothic LT Std" pitchFamily="2" charset="0"/>
            </a:endParaRPr>
          </a:p>
          <a:p>
            <a:r>
              <a:rPr lang="en-US" sz="2400" dirty="0">
                <a:latin typeface="Trade Gothic LT Std" pitchFamily="2" charset="0"/>
              </a:rPr>
              <a:t>-Junior Capstone Experience</a:t>
            </a:r>
          </a:p>
          <a:p>
            <a:r>
              <a:rPr lang="en-US" sz="2400" dirty="0">
                <a:latin typeface="Trade Gothic LT Std" pitchFamily="2" charset="0"/>
              </a:rPr>
              <a:t>-Internship (career bound)</a:t>
            </a:r>
          </a:p>
          <a:p>
            <a:r>
              <a:rPr lang="en-US" sz="2400" dirty="0">
                <a:latin typeface="Trade Gothic LT Std" pitchFamily="2" charset="0"/>
              </a:rPr>
              <a:t>-Thesis (graduate school bound)</a:t>
            </a:r>
          </a:p>
          <a:p>
            <a:r>
              <a:rPr lang="en-US" sz="2400" dirty="0">
                <a:latin typeface="Trade Gothic LT Std" pitchFamily="2" charset="0"/>
              </a:rPr>
              <a:t>-Senior Leadership Experience</a:t>
            </a:r>
          </a:p>
          <a:p>
            <a:endParaRPr lang="en-US" sz="2400" dirty="0">
              <a:latin typeface="Trade Gothic LT Std" pitchFamily="2" charset="0"/>
            </a:endParaRPr>
          </a:p>
        </p:txBody>
      </p:sp>
      <p:pic>
        <p:nvPicPr>
          <p:cNvPr id="7" name="Picture 6">
            <a:extLst>
              <a:ext uri="{FF2B5EF4-FFF2-40B4-BE49-F238E27FC236}">
                <a16:creationId xmlns:a16="http://schemas.microsoft.com/office/drawing/2014/main" id="{6D7165C0-F10B-BE4C-A919-45E329619A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5324">
            <a:off x="7883249" y="2483823"/>
            <a:ext cx="3748445" cy="2811334"/>
          </a:xfrm>
          <a:prstGeom prst="rect">
            <a:avLst/>
          </a:prstGeom>
          <a:ln w="57150">
            <a:solidFill>
              <a:srgbClr val="E97726"/>
            </a:solidFill>
          </a:ln>
        </p:spPr>
      </p:pic>
    </p:spTree>
    <p:extLst>
      <p:ext uri="{BB962C8B-B14F-4D97-AF65-F5344CB8AC3E}">
        <p14:creationId xmlns:p14="http://schemas.microsoft.com/office/powerpoint/2010/main" val="1316351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B8170A-BB98-2841-ADBD-DD5E0C2CCA72}"/>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D6DACBA2-44D2-5143-BD58-C573E1F875AD}"/>
              </a:ext>
            </a:extLst>
          </p:cNvPr>
          <p:cNvSpPr txBox="1"/>
          <p:nvPr/>
        </p:nvSpPr>
        <p:spPr>
          <a:xfrm>
            <a:off x="3143250" y="2430125"/>
            <a:ext cx="8762238" cy="2000548"/>
          </a:xfrm>
          <a:prstGeom prst="rect">
            <a:avLst/>
          </a:prstGeom>
          <a:noFill/>
        </p:spPr>
        <p:txBody>
          <a:bodyPr wrap="square" rtlCol="0">
            <a:spAutoFit/>
          </a:bodyPr>
          <a:lstStyle/>
          <a:p>
            <a:r>
              <a:rPr lang="en-US" sz="4800" b="1" dirty="0">
                <a:solidFill>
                  <a:schemeClr val="bg1"/>
                </a:solidFill>
                <a:latin typeface="Trade Gothic LT Std" pitchFamily="2" charset="0"/>
              </a:rPr>
              <a:t>Dual Degree Program </a:t>
            </a:r>
            <a:r>
              <a:rPr lang="en-US" sz="4800" dirty="0">
                <a:solidFill>
                  <a:schemeClr val="bg1"/>
                </a:solidFill>
                <a:latin typeface="Trade Gothic LT Std" pitchFamily="2" charset="0"/>
              </a:rPr>
              <a:t>(DDP)</a:t>
            </a:r>
          </a:p>
          <a:p>
            <a:endParaRPr lang="en-US" sz="2800" dirty="0">
              <a:solidFill>
                <a:schemeClr val="bg1"/>
              </a:solidFill>
              <a:latin typeface="Trade Gothic LT Std" pitchFamily="2" charset="0"/>
            </a:endParaRPr>
          </a:p>
          <a:p>
            <a:r>
              <a:rPr lang="en-US" sz="4800" dirty="0">
                <a:solidFill>
                  <a:schemeClr val="bg1"/>
                </a:solidFill>
                <a:latin typeface="Trade Gothic LT Std" pitchFamily="2" charset="0"/>
              </a:rPr>
              <a:t>www.govst.edu/ddp</a:t>
            </a:r>
          </a:p>
        </p:txBody>
      </p:sp>
    </p:spTree>
    <p:extLst>
      <p:ext uri="{BB962C8B-B14F-4D97-AF65-F5344CB8AC3E}">
        <p14:creationId xmlns:p14="http://schemas.microsoft.com/office/powerpoint/2010/main" val="476823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988859" y="504015"/>
            <a:ext cx="9048465" cy="769441"/>
          </a:xfrm>
          <a:prstGeom prst="rect">
            <a:avLst/>
          </a:prstGeom>
          <a:noFill/>
        </p:spPr>
        <p:txBody>
          <a:bodyPr wrap="square" rtlCol="0">
            <a:spAutoFit/>
          </a:bodyPr>
          <a:lstStyle/>
          <a:p>
            <a:pPr algn="ctr"/>
            <a:r>
              <a:rPr lang="en-US" sz="4400" b="1" dirty="0">
                <a:solidFill>
                  <a:srgbClr val="E97726"/>
                </a:solidFill>
                <a:latin typeface="Trade Gothic LT Std" pitchFamily="2" charset="0"/>
              </a:rPr>
              <a:t>DDP Partner Community Colleges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7792" y="1641036"/>
            <a:ext cx="8610600" cy="4529138"/>
          </a:xfrm>
          <a:prstGeom prst="rect">
            <a:avLst/>
          </a:prstGeom>
          <a:ln>
            <a:solidFill>
              <a:srgbClr val="E97726"/>
            </a:solidFill>
          </a:ln>
        </p:spPr>
      </p:pic>
    </p:spTree>
    <p:extLst>
      <p:ext uri="{BB962C8B-B14F-4D97-AF65-F5344CB8AC3E}">
        <p14:creationId xmlns:p14="http://schemas.microsoft.com/office/powerpoint/2010/main" val="1968186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2F8D911-5727-5B4A-93E2-D36635697A23}"/>
              </a:ext>
            </a:extLst>
          </p:cNvPr>
          <p:cNvSpPr txBox="1"/>
          <p:nvPr/>
        </p:nvSpPr>
        <p:spPr>
          <a:xfrm>
            <a:off x="2455618" y="703559"/>
            <a:ext cx="9436573" cy="1015663"/>
          </a:xfrm>
          <a:prstGeom prst="rect">
            <a:avLst/>
          </a:prstGeom>
          <a:noFill/>
        </p:spPr>
        <p:txBody>
          <a:bodyPr wrap="square" lIns="91440" tIns="45720" rIns="91440" bIns="45720" rtlCol="0" anchor="t">
            <a:spAutoFit/>
          </a:bodyPr>
          <a:lstStyle/>
          <a:p>
            <a:r>
              <a:rPr lang="en-US" sz="6000" b="1" dirty="0">
                <a:solidFill>
                  <a:srgbClr val="E97726"/>
                </a:solidFill>
                <a:latin typeface="Trade Gothic LT Std"/>
              </a:rPr>
              <a:t>GovState </a:t>
            </a:r>
            <a:r>
              <a:rPr lang="en-US" sz="6000" b="1" dirty="0">
                <a:latin typeface="Trade Gothic LT Std"/>
              </a:rPr>
              <a:t>Quick Facts</a:t>
            </a:r>
            <a:endParaRPr lang="en-US" sz="6000" b="1" dirty="0">
              <a:latin typeface="Trade Gothic LT Std" pitchFamily="2" charset="0"/>
            </a:endParaRPr>
          </a:p>
        </p:txBody>
      </p:sp>
      <p:sp>
        <p:nvSpPr>
          <p:cNvPr id="5" name="TextBox 4">
            <a:extLst>
              <a:ext uri="{FF2B5EF4-FFF2-40B4-BE49-F238E27FC236}">
                <a16:creationId xmlns:a16="http://schemas.microsoft.com/office/drawing/2014/main" id="{A0D27047-51A3-BC43-B3D2-7D7F085F34E8}"/>
              </a:ext>
            </a:extLst>
          </p:cNvPr>
          <p:cNvSpPr txBox="1"/>
          <p:nvPr/>
        </p:nvSpPr>
        <p:spPr>
          <a:xfrm>
            <a:off x="2343701" y="1882289"/>
            <a:ext cx="10055037" cy="4154984"/>
          </a:xfrm>
          <a:prstGeom prst="rect">
            <a:avLst/>
          </a:prstGeom>
          <a:noFill/>
        </p:spPr>
        <p:txBody>
          <a:bodyPr wrap="square" lIns="91440" tIns="45720" rIns="91440" bIns="45720" rtlCol="0" anchor="t">
            <a:spAutoFit/>
          </a:bodyPr>
          <a:lstStyle/>
          <a:p>
            <a:r>
              <a:rPr lang="en-US" sz="2400" dirty="0">
                <a:latin typeface="Trade Gothic LT Std"/>
              </a:rPr>
              <a:t>- Founded in </a:t>
            </a:r>
            <a:r>
              <a:rPr lang="en-US" sz="2400" b="1" dirty="0">
                <a:solidFill>
                  <a:srgbClr val="E97726"/>
                </a:solidFill>
                <a:latin typeface="Trade Gothic LT Std"/>
              </a:rPr>
              <a:t>1969</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4,427</a:t>
            </a:r>
            <a:r>
              <a:rPr lang="en-US" sz="2400" dirty="0">
                <a:latin typeface="Trade Gothic LT Std"/>
              </a:rPr>
              <a:t> Students Enrolled</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12:1</a:t>
            </a:r>
            <a:r>
              <a:rPr lang="en-US" sz="2400" dirty="0">
                <a:latin typeface="Trade Gothic LT Std"/>
              </a:rPr>
              <a:t> Student-Faculty Ratio</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49,000</a:t>
            </a:r>
            <a:r>
              <a:rPr lang="en-US" sz="2400" dirty="0">
                <a:latin typeface="Trade Gothic LT Std"/>
              </a:rPr>
              <a:t> alumni</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42.6%</a:t>
            </a:r>
            <a:r>
              <a:rPr lang="en-US" sz="2400" dirty="0">
                <a:latin typeface="Trade Gothic LT Std"/>
              </a:rPr>
              <a:t> </a:t>
            </a:r>
            <a:r>
              <a:rPr lang="en-US" sz="2200" dirty="0">
                <a:latin typeface="Trade Gothic LT Std"/>
              </a:rPr>
              <a:t>of Undergraduates are First Generation College Students</a:t>
            </a:r>
          </a:p>
          <a:p>
            <a:endParaRPr lang="en-US" sz="2400" dirty="0">
              <a:latin typeface="Trade Gothic LT Std" pitchFamily="2" charset="0"/>
            </a:endParaRPr>
          </a:p>
          <a:p>
            <a:r>
              <a:rPr lang="en-US" sz="2400" dirty="0">
                <a:latin typeface="Trade Gothic LT Std"/>
              </a:rPr>
              <a:t>               -</a:t>
            </a:r>
            <a:r>
              <a:rPr lang="en-US" sz="2400" dirty="0">
                <a:solidFill>
                  <a:srgbClr val="000000"/>
                </a:solidFill>
                <a:latin typeface="Trade Gothic LT Std"/>
              </a:rPr>
              <a:t> </a:t>
            </a:r>
            <a:r>
              <a:rPr lang="en-US" sz="2400" b="1" dirty="0">
                <a:solidFill>
                  <a:srgbClr val="E97726"/>
                </a:solidFill>
                <a:latin typeface="Trade Gothic LT Std"/>
              </a:rPr>
              <a:t>25</a:t>
            </a:r>
            <a:r>
              <a:rPr lang="en-US" sz="2400" dirty="0">
                <a:latin typeface="Trade Gothic LT Std"/>
              </a:rPr>
              <a:t> countries represented in our student body </a:t>
            </a:r>
            <a:endParaRPr lang="en-US" sz="2400" dirty="0">
              <a:latin typeface="Trade Gothic LT Std" pitchFamily="2" charset="0"/>
            </a:endParaRPr>
          </a:p>
        </p:txBody>
      </p:sp>
      <p:pic>
        <p:nvPicPr>
          <p:cNvPr id="1026" name="Picture 2" descr="State Universities in Illinois - IACAC">
            <a:extLst>
              <a:ext uri="{FF2B5EF4-FFF2-40B4-BE49-F238E27FC236}">
                <a16:creationId xmlns:a16="http://schemas.microsoft.com/office/drawing/2014/main" id="{BA9E3767-F031-7362-44FC-E4AA397AA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8333" y="1639329"/>
            <a:ext cx="2203858" cy="2851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16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3043451" y="346410"/>
            <a:ext cx="7765636" cy="1015663"/>
          </a:xfrm>
          <a:prstGeom prst="rect">
            <a:avLst/>
          </a:prstGeom>
          <a:noFill/>
        </p:spPr>
        <p:txBody>
          <a:bodyPr wrap="square" rtlCol="0">
            <a:spAutoFit/>
          </a:bodyPr>
          <a:lstStyle/>
          <a:p>
            <a:r>
              <a:rPr lang="en-US" sz="6000" b="1" dirty="0">
                <a:solidFill>
                  <a:srgbClr val="E97726"/>
                </a:solidFill>
                <a:latin typeface="Trade Gothic LT Std" pitchFamily="2" charset="0"/>
              </a:rPr>
              <a:t>Why enroll in DDP?</a:t>
            </a:r>
          </a:p>
        </p:txBody>
      </p:sp>
      <p:sp>
        <p:nvSpPr>
          <p:cNvPr id="6" name="TextBox 5">
            <a:extLst>
              <a:ext uri="{FF2B5EF4-FFF2-40B4-BE49-F238E27FC236}">
                <a16:creationId xmlns:a16="http://schemas.microsoft.com/office/drawing/2014/main" id="{04DE7C8F-122D-9F47-84BB-A1D4A6BDBBAF}"/>
              </a:ext>
            </a:extLst>
          </p:cNvPr>
          <p:cNvSpPr txBox="1"/>
          <p:nvPr/>
        </p:nvSpPr>
        <p:spPr>
          <a:xfrm>
            <a:off x="3043450" y="1371335"/>
            <a:ext cx="8670013" cy="5016758"/>
          </a:xfrm>
          <a:prstGeom prst="rect">
            <a:avLst/>
          </a:prstGeom>
          <a:noFill/>
        </p:spPr>
        <p:txBody>
          <a:bodyPr wrap="square" rtlCol="0">
            <a:spAutoFit/>
          </a:bodyPr>
          <a:lstStyle>
            <a:defPPr>
              <a:defRPr lang="en-US"/>
            </a:defPPr>
            <a:lvl1pPr marL="457200" indent="-457200">
              <a:buSzPct val="150000"/>
              <a:buFont typeface="Arial" panose="020B0604020202020204" pitchFamily="34" charset="0"/>
              <a:buChar char="•"/>
              <a:defRPr sz="2800">
                <a:solidFill>
                  <a:schemeClr val="bg1"/>
                </a:solidFill>
              </a:defRPr>
            </a:lvl1pPr>
            <a:lvl3pPr marL="1257300" lvl="2" indent="-342900">
              <a:buSzPct val="75000"/>
              <a:buFont typeface="Courier New" panose="02070309020205020404" pitchFamily="49" charset="0"/>
              <a:buChar char="o"/>
              <a:defRPr sz="2400">
                <a:solidFill>
                  <a:schemeClr val="bg1"/>
                </a:solidFill>
              </a:defRPr>
            </a:lvl3pPr>
          </a:lstStyle>
          <a:p>
            <a:pPr marL="50800" indent="0">
              <a:spcBef>
                <a:spcPts val="1200"/>
              </a:spcBef>
              <a:buSzPct val="100000"/>
              <a:buNone/>
            </a:pPr>
            <a:r>
              <a:rPr lang="en-US" sz="1800" dirty="0">
                <a:solidFill>
                  <a:schemeClr val="tx1"/>
                </a:solidFill>
              </a:rPr>
              <a:t>The DDP is called "dual degree" because it assists you in the completion of your </a:t>
            </a:r>
            <a:r>
              <a:rPr lang="en-US" sz="1800" b="1" dirty="0">
                <a:solidFill>
                  <a:schemeClr val="tx1"/>
                </a:solidFill>
              </a:rPr>
              <a:t>associate degree </a:t>
            </a:r>
            <a:r>
              <a:rPr lang="en-US" sz="1800" dirty="0">
                <a:solidFill>
                  <a:schemeClr val="tx1"/>
                </a:solidFill>
              </a:rPr>
              <a:t>AND THEN enables you to transfer seamlessly to Governors State University to complete your </a:t>
            </a:r>
            <a:r>
              <a:rPr lang="en-US" sz="1800" b="1" dirty="0">
                <a:solidFill>
                  <a:schemeClr val="tx1"/>
                </a:solidFill>
              </a:rPr>
              <a:t>bachelor's degree</a:t>
            </a:r>
            <a:r>
              <a:rPr lang="en-US" sz="1800" dirty="0">
                <a:solidFill>
                  <a:schemeClr val="tx1"/>
                </a:solidFill>
              </a:rPr>
              <a:t>. </a:t>
            </a: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1800" dirty="0">
              <a:solidFill>
                <a:schemeClr val="tx1"/>
              </a:solidFill>
            </a:endParaRPr>
          </a:p>
          <a:p>
            <a:pPr marL="50800" indent="0">
              <a:spcBef>
                <a:spcPts val="1200"/>
              </a:spcBef>
              <a:buSzPct val="100000"/>
              <a:buNone/>
            </a:pPr>
            <a:endParaRPr lang="en-US" sz="700" dirty="0">
              <a:solidFill>
                <a:schemeClr val="tx1"/>
              </a:solidFill>
            </a:endParaRPr>
          </a:p>
          <a:p>
            <a:pPr marL="50800" indent="0">
              <a:spcBef>
                <a:spcPts val="1200"/>
              </a:spcBef>
              <a:buSzPct val="100000"/>
              <a:buNone/>
            </a:pPr>
            <a:r>
              <a:rPr lang="en-US" sz="1800" i="1" dirty="0">
                <a:solidFill>
                  <a:schemeClr val="tx1"/>
                </a:solidFill>
              </a:rPr>
              <a:t>Students who are interested in participating in the Dual Degree Program are encouraged to join </a:t>
            </a:r>
            <a:r>
              <a:rPr lang="en-US" sz="1800" i="1" u="sng" dirty="0">
                <a:solidFill>
                  <a:schemeClr val="tx1"/>
                </a:solidFill>
              </a:rPr>
              <a:t>as early as possible</a:t>
            </a:r>
            <a:r>
              <a:rPr lang="en-US" sz="1800" i="1" dirty="0">
                <a:solidFill>
                  <a:schemeClr val="tx1"/>
                </a:solidFill>
              </a:rPr>
              <a:t> while pursuing the associate degree at their community college. </a:t>
            </a:r>
            <a:endParaRPr lang="en-US" sz="100" dirty="0">
              <a:solidFill>
                <a:schemeClr val="tx1"/>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0791" t="8241" r="8935" b="26923"/>
          <a:stretch/>
        </p:blipFill>
        <p:spPr>
          <a:xfrm>
            <a:off x="4789570" y="2577884"/>
            <a:ext cx="5177774" cy="2787305"/>
          </a:xfrm>
          <a:prstGeom prst="rect">
            <a:avLst/>
          </a:prstGeom>
          <a:ln w="28575">
            <a:solidFill>
              <a:schemeClr val="accent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3367374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AD68298-EA0E-2C42-A7CD-0BA9B3BD808F}"/>
              </a:ext>
            </a:extLst>
          </p:cNvPr>
          <p:cNvSpPr txBox="1"/>
          <p:nvPr/>
        </p:nvSpPr>
        <p:spPr>
          <a:xfrm>
            <a:off x="3043450" y="346410"/>
            <a:ext cx="8775701" cy="1015663"/>
          </a:xfrm>
          <a:prstGeom prst="rect">
            <a:avLst/>
          </a:prstGeom>
          <a:noFill/>
        </p:spPr>
        <p:txBody>
          <a:bodyPr wrap="square" rtlCol="0">
            <a:spAutoFit/>
          </a:bodyPr>
          <a:lstStyle/>
          <a:p>
            <a:r>
              <a:rPr lang="en-US" sz="6000" b="1" dirty="0">
                <a:solidFill>
                  <a:srgbClr val="E97726"/>
                </a:solidFill>
                <a:latin typeface="Trade Gothic LT Std" pitchFamily="2" charset="0"/>
              </a:rPr>
              <a:t>Many Benefits of DDP</a:t>
            </a:r>
          </a:p>
        </p:txBody>
      </p:sp>
      <p:sp>
        <p:nvSpPr>
          <p:cNvPr id="8" name="TextBox 7">
            <a:extLst>
              <a:ext uri="{FF2B5EF4-FFF2-40B4-BE49-F238E27FC236}">
                <a16:creationId xmlns:a16="http://schemas.microsoft.com/office/drawing/2014/main" id="{04DE7C8F-122D-9F47-84BB-A1D4A6BDBBAF}"/>
              </a:ext>
            </a:extLst>
          </p:cNvPr>
          <p:cNvSpPr txBox="1"/>
          <p:nvPr/>
        </p:nvSpPr>
        <p:spPr>
          <a:xfrm>
            <a:off x="3043451" y="1523142"/>
            <a:ext cx="8775700" cy="4655121"/>
          </a:xfrm>
          <a:prstGeom prst="rect">
            <a:avLst/>
          </a:prstGeom>
          <a:noFill/>
        </p:spPr>
        <p:txBody>
          <a:bodyPr wrap="square" rtlCol="0">
            <a:spAutoFit/>
          </a:bodyPr>
          <a:lstStyle>
            <a:defPPr>
              <a:defRPr lang="en-US"/>
            </a:defPPr>
            <a:lvl1pPr marL="457200" indent="-457200">
              <a:buSzPct val="150000"/>
              <a:buFont typeface="Arial" panose="020B0604020202020204" pitchFamily="34" charset="0"/>
              <a:buChar char="•"/>
              <a:defRPr sz="2800">
                <a:solidFill>
                  <a:schemeClr val="bg1"/>
                </a:solidFill>
              </a:defRPr>
            </a:lvl1pPr>
            <a:lvl3pPr marL="1257300" lvl="2" indent="-342900">
              <a:buSzPct val="75000"/>
              <a:buFont typeface="Courier New" panose="02070309020205020404" pitchFamily="49" charset="0"/>
              <a:buChar char="o"/>
              <a:defRPr sz="2400">
                <a:solidFill>
                  <a:schemeClr val="bg1"/>
                </a:solidFill>
              </a:defRPr>
            </a:lvl3pPr>
          </a:lstStyle>
          <a:p>
            <a:pPr marL="508000">
              <a:buSzPct val="100000"/>
              <a:buFont typeface="Wingdings" panose="05000000000000000000" pitchFamily="2" charset="2"/>
              <a:buChar char="§"/>
            </a:pPr>
            <a:r>
              <a:rPr lang="en-US" sz="2200" dirty="0">
                <a:solidFill>
                  <a:schemeClr val="tx1"/>
                </a:solidFill>
              </a:rPr>
              <a:t>Personalized transfer guidance from </a:t>
            </a:r>
            <a:r>
              <a:rPr lang="en-US" sz="2200" b="1" dirty="0">
                <a:solidFill>
                  <a:schemeClr val="tx1"/>
                </a:solidFill>
              </a:rPr>
              <a:t>DDP Transfer Specialist </a:t>
            </a:r>
          </a:p>
          <a:p>
            <a:pPr marL="508000">
              <a:spcBef>
                <a:spcPts val="1200"/>
              </a:spcBef>
              <a:buSzPct val="100000"/>
              <a:buFont typeface="Wingdings" panose="05000000000000000000" pitchFamily="2" charset="2"/>
              <a:buChar char="§"/>
            </a:pPr>
            <a:r>
              <a:rPr lang="en-US" sz="2200" dirty="0">
                <a:solidFill>
                  <a:schemeClr val="tx1"/>
                </a:solidFill>
              </a:rPr>
              <a:t>Exclusive </a:t>
            </a:r>
            <a:r>
              <a:rPr lang="en-US" sz="2200" b="1" dirty="0">
                <a:solidFill>
                  <a:schemeClr val="tx1"/>
                </a:solidFill>
              </a:rPr>
              <a:t>scholarship opportunities </a:t>
            </a:r>
            <a:r>
              <a:rPr lang="en-US" sz="2200" dirty="0">
                <a:solidFill>
                  <a:schemeClr val="tx1"/>
                </a:solidFill>
              </a:rPr>
              <a:t>for DDP students </a:t>
            </a:r>
          </a:p>
          <a:p>
            <a:pPr marL="508000">
              <a:spcBef>
                <a:spcPts val="1200"/>
              </a:spcBef>
              <a:buSzPct val="100000"/>
              <a:buFont typeface="Wingdings" panose="05000000000000000000" pitchFamily="2" charset="2"/>
              <a:buChar char="§"/>
            </a:pPr>
            <a:r>
              <a:rPr lang="en-US" sz="2200" b="1" dirty="0">
                <a:solidFill>
                  <a:schemeClr val="tx1"/>
                </a:solidFill>
              </a:rPr>
              <a:t>Locked-in GovState tuition rate </a:t>
            </a:r>
            <a:r>
              <a:rPr lang="en-US" sz="2200" dirty="0">
                <a:solidFill>
                  <a:schemeClr val="tx1"/>
                </a:solidFill>
              </a:rPr>
              <a:t>at time of DDP enrollment</a:t>
            </a:r>
          </a:p>
          <a:p>
            <a:pPr marL="508000">
              <a:spcBef>
                <a:spcPts val="1200"/>
              </a:spcBef>
              <a:buSzPct val="100000"/>
              <a:buFont typeface="Wingdings" panose="05000000000000000000" pitchFamily="2" charset="2"/>
              <a:buChar char="§"/>
            </a:pPr>
            <a:r>
              <a:rPr lang="en-US" sz="2200" b="1" dirty="0">
                <a:solidFill>
                  <a:schemeClr val="tx1"/>
                </a:solidFill>
              </a:rPr>
              <a:t>Guaranteed admission </a:t>
            </a:r>
            <a:r>
              <a:rPr lang="en-US" sz="2200" dirty="0">
                <a:solidFill>
                  <a:schemeClr val="tx1"/>
                </a:solidFill>
              </a:rPr>
              <a:t>to GovState and </a:t>
            </a:r>
            <a:r>
              <a:rPr lang="en-US" sz="2200" b="1" dirty="0">
                <a:solidFill>
                  <a:schemeClr val="tx1"/>
                </a:solidFill>
              </a:rPr>
              <a:t>application fee waived</a:t>
            </a:r>
          </a:p>
          <a:p>
            <a:pPr marL="977900" indent="-228600">
              <a:spcBef>
                <a:spcPts val="300"/>
              </a:spcBef>
              <a:buSzPct val="100000"/>
              <a:buNone/>
            </a:pPr>
            <a:r>
              <a:rPr lang="en-US" sz="1800" i="1" dirty="0">
                <a:solidFill>
                  <a:schemeClr val="tx1"/>
                </a:solidFill>
              </a:rPr>
              <a:t>Exceptions with special admissions requirements include Social Work, Nursing, Business and Applied Science (BAAS) &amp; Manufacturing Management programs</a:t>
            </a:r>
          </a:p>
          <a:p>
            <a:pPr marL="508000">
              <a:spcBef>
                <a:spcPts val="1200"/>
              </a:spcBef>
              <a:buSzPct val="100000"/>
              <a:buFont typeface="Wingdings" panose="05000000000000000000" pitchFamily="2" charset="2"/>
              <a:buChar char="§"/>
            </a:pPr>
            <a:r>
              <a:rPr lang="en-US" sz="2200" dirty="0">
                <a:solidFill>
                  <a:schemeClr val="tx1"/>
                </a:solidFill>
              </a:rPr>
              <a:t>Exclusive programming like </a:t>
            </a:r>
            <a:r>
              <a:rPr lang="en-US" sz="2200" b="1" dirty="0">
                <a:solidFill>
                  <a:schemeClr val="tx1"/>
                </a:solidFill>
              </a:rPr>
              <a:t>DDP Induction </a:t>
            </a:r>
            <a:r>
              <a:rPr lang="en-US" sz="2200" dirty="0">
                <a:solidFill>
                  <a:schemeClr val="tx1"/>
                </a:solidFill>
              </a:rPr>
              <a:t>and</a:t>
            </a:r>
            <a:r>
              <a:rPr lang="en-US" sz="2200" b="1" dirty="0">
                <a:solidFill>
                  <a:schemeClr val="tx1"/>
                </a:solidFill>
              </a:rPr>
              <a:t> Cording Ceremonies</a:t>
            </a:r>
          </a:p>
          <a:p>
            <a:pPr marL="508000">
              <a:spcBef>
                <a:spcPts val="1200"/>
              </a:spcBef>
              <a:buSzPct val="100000"/>
              <a:buFont typeface="Wingdings" panose="05000000000000000000" pitchFamily="2" charset="2"/>
              <a:buChar char="§"/>
            </a:pPr>
            <a:r>
              <a:rPr lang="en-US" sz="2200" b="1" dirty="0">
                <a:solidFill>
                  <a:schemeClr val="tx1"/>
                </a:solidFill>
              </a:rPr>
              <a:t>Participate in DDP social and community service events </a:t>
            </a:r>
            <a:r>
              <a:rPr lang="en-US" sz="2200" dirty="0">
                <a:solidFill>
                  <a:schemeClr val="tx1"/>
                </a:solidFill>
              </a:rPr>
              <a:t>throughout community college and GovState experiences</a:t>
            </a:r>
          </a:p>
          <a:p>
            <a:pPr marL="508000">
              <a:spcBef>
                <a:spcPts val="1200"/>
              </a:spcBef>
              <a:buSzPct val="100000"/>
              <a:buFont typeface="Wingdings" panose="05000000000000000000" pitchFamily="2" charset="2"/>
              <a:buChar char="§"/>
            </a:pPr>
            <a:r>
              <a:rPr lang="en-US" sz="2200" b="1" dirty="0">
                <a:solidFill>
                  <a:schemeClr val="tx1"/>
                </a:solidFill>
              </a:rPr>
              <a:t>Access to GovState student perks </a:t>
            </a:r>
            <a:r>
              <a:rPr lang="en-US" sz="2200" dirty="0">
                <a:solidFill>
                  <a:schemeClr val="tx1"/>
                </a:solidFill>
              </a:rPr>
              <a:t>prior to transferring, such as access to the Fitness Center and Center for Performing Arts student discount</a:t>
            </a:r>
          </a:p>
        </p:txBody>
      </p:sp>
    </p:spTree>
    <p:extLst>
      <p:ext uri="{BB962C8B-B14F-4D97-AF65-F5344CB8AC3E}">
        <p14:creationId xmlns:p14="http://schemas.microsoft.com/office/powerpoint/2010/main" val="5459342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3043451" y="346410"/>
            <a:ext cx="7765636" cy="1015663"/>
          </a:xfrm>
          <a:prstGeom prst="rect">
            <a:avLst/>
          </a:prstGeom>
          <a:noFill/>
        </p:spPr>
        <p:txBody>
          <a:bodyPr wrap="square" rtlCol="0">
            <a:spAutoFit/>
          </a:bodyPr>
          <a:lstStyle/>
          <a:p>
            <a:r>
              <a:rPr lang="en-US" sz="6000" b="1" dirty="0">
                <a:solidFill>
                  <a:srgbClr val="E97726"/>
                </a:solidFill>
                <a:latin typeface="Trade Gothic LT Std" pitchFamily="2" charset="0"/>
              </a:rPr>
              <a:t>DDP Scholarships</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3700" y="1564301"/>
            <a:ext cx="8785098" cy="4893647"/>
          </a:xfrm>
          <a:prstGeom prst="rect">
            <a:avLst/>
          </a:prstGeom>
          <a:noFill/>
        </p:spPr>
        <p:txBody>
          <a:bodyPr wrap="square" rtlCol="0">
            <a:spAutoFit/>
          </a:bodyPr>
          <a:lstStyle/>
          <a:p>
            <a:r>
              <a:rPr lang="en-US" sz="2000" b="1" dirty="0">
                <a:latin typeface="Arial Black" panose="020B0A04020102020204" pitchFamily="34" charset="0"/>
              </a:rPr>
              <a:t>GovState Promise Scholarship</a:t>
            </a:r>
          </a:p>
          <a:p>
            <a:pPr marL="457200" indent="-285750">
              <a:buFont typeface="Wingdings" panose="05000000000000000000" pitchFamily="2" charset="2"/>
              <a:buChar char="§"/>
            </a:pPr>
            <a:r>
              <a:rPr lang="en-US" dirty="0"/>
              <a:t>Requires 2.75+ GPA, associate degree, and Pell eligibility at time of transfer</a:t>
            </a:r>
          </a:p>
          <a:p>
            <a:pPr marL="457200" indent="-285750">
              <a:buFont typeface="Wingdings" panose="05000000000000000000" pitchFamily="2" charset="2"/>
              <a:buChar char="§"/>
            </a:pPr>
            <a:r>
              <a:rPr lang="en-US" dirty="0"/>
              <a:t>Tuition &amp; Fees assistance for up to four semesters (fall/spring)</a:t>
            </a:r>
          </a:p>
          <a:p>
            <a:pPr marL="457200" indent="-285750">
              <a:buFont typeface="Wingdings" panose="05000000000000000000" pitchFamily="2" charset="2"/>
              <a:buChar char="§"/>
            </a:pPr>
            <a:r>
              <a:rPr lang="en-US" i="1" dirty="0"/>
              <a:t>Undocumented students (who are eligible for in-state tuition) are encouraged to apply!</a:t>
            </a:r>
          </a:p>
          <a:p>
            <a:endParaRPr lang="en-US" dirty="0"/>
          </a:p>
          <a:p>
            <a:r>
              <a:rPr lang="en-US" sz="2000" b="1" dirty="0">
                <a:latin typeface="Arial Black" panose="020B0A04020102020204" pitchFamily="34" charset="0"/>
              </a:rPr>
              <a:t>DDP Honors Scholarship</a:t>
            </a:r>
          </a:p>
          <a:p>
            <a:pPr marL="457200" indent="-285750">
              <a:buFont typeface="Wingdings" panose="05000000000000000000" pitchFamily="2" charset="2"/>
              <a:buChar char="§"/>
            </a:pPr>
            <a:r>
              <a:rPr lang="en-US" dirty="0"/>
              <a:t>Requires 3.5+ GPA, associate degree, and membership in Phi Theta Kappa or CC Honors</a:t>
            </a:r>
          </a:p>
          <a:p>
            <a:pPr marL="457200" indent="-285750">
              <a:buFont typeface="Wingdings" panose="05000000000000000000" pitchFamily="2" charset="2"/>
              <a:buChar char="§"/>
            </a:pPr>
            <a:r>
              <a:rPr lang="en-US" dirty="0"/>
              <a:t>Tuition &amp; Fees assistance for up to four semesters (fall/spring)</a:t>
            </a:r>
          </a:p>
          <a:p>
            <a:pPr marL="457200" indent="-285750">
              <a:buFont typeface="Wingdings" panose="05000000000000000000" pitchFamily="2" charset="2"/>
              <a:buChar char="§"/>
            </a:pPr>
            <a:r>
              <a:rPr lang="en-US" dirty="0"/>
              <a:t>Commitment to participating in the GovState Honors Program </a:t>
            </a:r>
          </a:p>
          <a:p>
            <a:pPr marL="457200" indent="-285750">
              <a:buFont typeface="Wingdings" panose="05000000000000000000" pitchFamily="2" charset="2"/>
              <a:buChar char="§"/>
            </a:pPr>
            <a:r>
              <a:rPr lang="en-US" i="1" dirty="0"/>
              <a:t>Undocumented students (who are eligible for in-state tuition) are encouraged to apply!</a:t>
            </a:r>
          </a:p>
          <a:p>
            <a:endParaRPr lang="en-US" dirty="0"/>
          </a:p>
          <a:p>
            <a:r>
              <a:rPr lang="en-US" sz="2000" b="1" dirty="0">
                <a:latin typeface="Arial Black" panose="020B0A04020102020204" pitchFamily="34" charset="0"/>
              </a:rPr>
              <a:t>DDP Chicago STAR Scholars Scholarship</a:t>
            </a:r>
          </a:p>
          <a:p>
            <a:pPr marL="457200" indent="-285750">
              <a:buFont typeface="Wingdings" panose="05000000000000000000" pitchFamily="2" charset="2"/>
              <a:buChar char="§"/>
            </a:pPr>
            <a:r>
              <a:rPr lang="en-US" dirty="0"/>
              <a:t>Requires a 3.50+ GPA, and must be a current participant in the Chicago STAR Scholars program at the City Colleges of Chicago</a:t>
            </a:r>
          </a:p>
          <a:p>
            <a:pPr marL="457200" indent="-285750">
              <a:buFont typeface="Wingdings" panose="05000000000000000000" pitchFamily="2" charset="2"/>
              <a:buChar char="§"/>
            </a:pPr>
            <a:r>
              <a:rPr lang="en-US" i="1" dirty="0"/>
              <a:t>Option #1</a:t>
            </a:r>
            <a:r>
              <a:rPr lang="en-US" dirty="0"/>
              <a:t>: $500 book/campus dining award for up to four semesters</a:t>
            </a:r>
          </a:p>
          <a:p>
            <a:pPr marL="457200" indent="-285750">
              <a:buFont typeface="Wingdings" panose="05000000000000000000" pitchFamily="2" charset="2"/>
              <a:buChar char="§"/>
            </a:pPr>
            <a:r>
              <a:rPr lang="en-US" i="1" dirty="0"/>
              <a:t>Option #2</a:t>
            </a:r>
            <a:r>
              <a:rPr lang="en-US" dirty="0"/>
              <a:t>: Campus housing contract (semi-suite) for up to two years </a:t>
            </a:r>
          </a:p>
          <a:p>
            <a:pPr marL="457200" indent="-285750">
              <a:buFont typeface="Wingdings" panose="05000000000000000000" pitchFamily="2" charset="2"/>
              <a:buChar char="§"/>
            </a:pPr>
            <a:r>
              <a:rPr lang="en-US" i="1" dirty="0"/>
              <a:t>Undocumented students (who are eligible for in-state tuition) are encouraged to apply!</a:t>
            </a:r>
          </a:p>
        </p:txBody>
      </p:sp>
    </p:spTree>
    <p:extLst>
      <p:ext uri="{BB962C8B-B14F-4D97-AF65-F5344CB8AC3E}">
        <p14:creationId xmlns:p14="http://schemas.microsoft.com/office/powerpoint/2010/main" val="212382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AD68298-EA0E-2C42-A7CD-0BA9B3BD808F}"/>
              </a:ext>
            </a:extLst>
          </p:cNvPr>
          <p:cNvSpPr txBox="1"/>
          <p:nvPr/>
        </p:nvSpPr>
        <p:spPr>
          <a:xfrm>
            <a:off x="3043450" y="346410"/>
            <a:ext cx="8881849" cy="1015663"/>
          </a:xfrm>
          <a:prstGeom prst="rect">
            <a:avLst/>
          </a:prstGeom>
          <a:noFill/>
        </p:spPr>
        <p:txBody>
          <a:bodyPr wrap="square" rtlCol="0">
            <a:spAutoFit/>
          </a:bodyPr>
          <a:lstStyle/>
          <a:p>
            <a:r>
              <a:rPr lang="en-US" sz="6000" b="1" dirty="0">
                <a:solidFill>
                  <a:srgbClr val="E97726"/>
                </a:solidFill>
                <a:latin typeface="Trade Gothic LT Std" pitchFamily="2" charset="0"/>
              </a:rPr>
              <a:t>Eligibility Requirements</a:t>
            </a:r>
          </a:p>
        </p:txBody>
      </p:sp>
      <p:sp>
        <p:nvSpPr>
          <p:cNvPr id="5" name="TextBox 4">
            <a:extLst>
              <a:ext uri="{FF2B5EF4-FFF2-40B4-BE49-F238E27FC236}">
                <a16:creationId xmlns:a16="http://schemas.microsoft.com/office/drawing/2014/main" id="{83AFBB60-5EA4-334B-90BD-8FFED4BB6184}"/>
              </a:ext>
            </a:extLst>
          </p:cNvPr>
          <p:cNvSpPr txBox="1"/>
          <p:nvPr/>
        </p:nvSpPr>
        <p:spPr>
          <a:xfrm>
            <a:off x="3147647" y="1708483"/>
            <a:ext cx="8673454" cy="3662541"/>
          </a:xfrm>
          <a:prstGeom prst="rect">
            <a:avLst/>
          </a:prstGeom>
          <a:noFill/>
        </p:spPr>
        <p:txBody>
          <a:bodyPr wrap="square" rtlCol="0">
            <a:spAutoFit/>
          </a:bodyPr>
          <a:lstStyle/>
          <a:p>
            <a:pPr marL="342900" indent="-342900">
              <a:spcBef>
                <a:spcPts val="1200"/>
              </a:spcBef>
              <a:buFont typeface="Wingdings" panose="05000000000000000000" pitchFamily="2" charset="2"/>
              <a:buChar char="§"/>
            </a:pPr>
            <a:r>
              <a:rPr lang="en-US" sz="2200" dirty="0"/>
              <a:t>Currently attending one of our </a:t>
            </a:r>
            <a:r>
              <a:rPr lang="en-US" sz="2200" b="1" dirty="0"/>
              <a:t>17 partner community colleges</a:t>
            </a:r>
          </a:p>
          <a:p>
            <a:pPr marL="342900" indent="-342900">
              <a:spcBef>
                <a:spcPts val="1200"/>
              </a:spcBef>
              <a:buFont typeface="Wingdings" panose="05000000000000000000" pitchFamily="2" charset="2"/>
              <a:buChar char="§"/>
            </a:pPr>
            <a:r>
              <a:rPr lang="en-US" sz="2200" dirty="0"/>
              <a:t>In </a:t>
            </a:r>
            <a:r>
              <a:rPr lang="en-US" sz="2200" b="1" dirty="0"/>
              <a:t>good academic standing </a:t>
            </a:r>
            <a:r>
              <a:rPr lang="en-US" sz="2200" dirty="0"/>
              <a:t>(2.0+) at current community college</a:t>
            </a:r>
          </a:p>
          <a:p>
            <a:pPr marL="342900" indent="-342900">
              <a:spcBef>
                <a:spcPts val="1200"/>
              </a:spcBef>
              <a:buFont typeface="Wingdings" panose="05000000000000000000" pitchFamily="2" charset="2"/>
              <a:buChar char="§"/>
            </a:pPr>
            <a:r>
              <a:rPr lang="en-US" sz="2200" dirty="0"/>
              <a:t>Intention of completing an </a:t>
            </a:r>
            <a:r>
              <a:rPr lang="en-US" sz="2200" b="1" dirty="0"/>
              <a:t>associate degree </a:t>
            </a:r>
            <a:r>
              <a:rPr lang="en-US" sz="2200" dirty="0"/>
              <a:t>prior to transferring</a:t>
            </a:r>
          </a:p>
          <a:p>
            <a:endParaRPr lang="en-US" sz="2800" dirty="0"/>
          </a:p>
          <a:p>
            <a:pPr>
              <a:spcAft>
                <a:spcPts val="600"/>
              </a:spcAft>
            </a:pPr>
            <a:r>
              <a:rPr lang="en-US" sz="2200" b="1" dirty="0">
                <a:latin typeface="Arial Black" panose="020B0A04020102020204" pitchFamily="34" charset="0"/>
              </a:rPr>
              <a:t>To remain in DDP while attending community college</a:t>
            </a:r>
            <a:r>
              <a:rPr lang="en-US" sz="2000" b="1" dirty="0"/>
              <a:t>: </a:t>
            </a:r>
          </a:p>
          <a:p>
            <a:pPr marL="685800" indent="-342900">
              <a:spcBef>
                <a:spcPts val="600"/>
              </a:spcBef>
              <a:buFont typeface="Wingdings" panose="05000000000000000000" pitchFamily="2" charset="2"/>
              <a:buChar char="ü"/>
            </a:pPr>
            <a:r>
              <a:rPr lang="en-US" sz="2200" b="1" dirty="0">
                <a:solidFill>
                  <a:srgbClr val="E97726"/>
                </a:solidFill>
              </a:rPr>
              <a:t>Maintain 2.0+ GPA </a:t>
            </a:r>
            <a:r>
              <a:rPr lang="en-US" sz="2200" dirty="0"/>
              <a:t>and continuous enrollment through transfer</a:t>
            </a:r>
          </a:p>
          <a:p>
            <a:pPr marL="685800" indent="-342900">
              <a:spcBef>
                <a:spcPts val="1200"/>
              </a:spcBef>
              <a:buFont typeface="Wingdings" panose="05000000000000000000" pitchFamily="2" charset="2"/>
              <a:buChar char="ü"/>
            </a:pPr>
            <a:r>
              <a:rPr lang="en-US" sz="2200" dirty="0"/>
              <a:t>Meet with </a:t>
            </a:r>
            <a:r>
              <a:rPr lang="en-US" sz="2200" b="1" dirty="0">
                <a:solidFill>
                  <a:srgbClr val="E97726"/>
                </a:solidFill>
              </a:rPr>
              <a:t>DDP Transfer Specialist </a:t>
            </a:r>
            <a:r>
              <a:rPr lang="en-US" sz="2200" dirty="0"/>
              <a:t>each semester at CC</a:t>
            </a:r>
          </a:p>
          <a:p>
            <a:pPr marL="685800" indent="-342900">
              <a:spcBef>
                <a:spcPts val="1200"/>
              </a:spcBef>
              <a:buFont typeface="Wingdings" panose="05000000000000000000" pitchFamily="2" charset="2"/>
              <a:buChar char="ü"/>
            </a:pPr>
            <a:r>
              <a:rPr lang="en-US" sz="2200" b="1" dirty="0">
                <a:solidFill>
                  <a:srgbClr val="E97726"/>
                </a:solidFill>
              </a:rPr>
              <a:t>Graduate</a:t>
            </a:r>
            <a:r>
              <a:rPr lang="en-US" sz="2200" dirty="0"/>
              <a:t> an associate degree and transfer that next spring/fall!</a:t>
            </a:r>
            <a:endParaRPr lang="en-US" sz="2200" dirty="0">
              <a:solidFill>
                <a:srgbClr val="E97726"/>
              </a:solidFill>
            </a:endParaRPr>
          </a:p>
        </p:txBody>
      </p:sp>
    </p:spTree>
    <p:extLst>
      <p:ext uri="{BB962C8B-B14F-4D97-AF65-F5344CB8AC3E}">
        <p14:creationId xmlns:p14="http://schemas.microsoft.com/office/powerpoint/2010/main" val="2504865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3AFBB60-5EA4-334B-90BD-8FFED4BB6184}"/>
              </a:ext>
            </a:extLst>
          </p:cNvPr>
          <p:cNvSpPr txBox="1"/>
          <p:nvPr/>
        </p:nvSpPr>
        <p:spPr>
          <a:xfrm>
            <a:off x="3192768" y="2875917"/>
            <a:ext cx="8671572" cy="4001095"/>
          </a:xfrm>
          <a:prstGeom prst="rect">
            <a:avLst/>
          </a:prstGeom>
          <a:noFill/>
        </p:spPr>
        <p:txBody>
          <a:bodyPr wrap="square" rtlCol="0">
            <a:spAutoFit/>
          </a:bodyPr>
          <a:lstStyle/>
          <a:p>
            <a:r>
              <a:rPr lang="en-US" sz="2000" b="1" dirty="0">
                <a:solidFill>
                  <a:srgbClr val="E97726"/>
                </a:solidFill>
              </a:rPr>
              <a:t>Alexandro Venegas</a:t>
            </a:r>
            <a:br>
              <a:rPr lang="en-US" sz="2400" dirty="0"/>
            </a:br>
            <a:r>
              <a:rPr lang="en-US" b="1" i="1" dirty="0"/>
              <a:t>City Colleges of Chicago (all seven campuses)</a:t>
            </a:r>
          </a:p>
          <a:p>
            <a:pPr>
              <a:spcAft>
                <a:spcPts val="1200"/>
              </a:spcAft>
            </a:pPr>
            <a:r>
              <a:rPr lang="en-US" dirty="0"/>
              <a:t>avenegas2@govst.edu  </a:t>
            </a:r>
            <a:r>
              <a:rPr lang="en-US" dirty="0">
                <a:cs typeface="Calibri" panose="020F0502020204030204" pitchFamily="34" charset="0"/>
              </a:rPr>
              <a:t>ꟾ  </a:t>
            </a:r>
            <a:r>
              <a:rPr lang="en-US" dirty="0"/>
              <a:t>708.235.7537 </a:t>
            </a:r>
            <a:r>
              <a:rPr lang="en-US" dirty="0">
                <a:cs typeface="Calibri" panose="020F0502020204030204" pitchFamily="34" charset="0"/>
              </a:rPr>
              <a:t>ꟾ  </a:t>
            </a:r>
            <a:r>
              <a:rPr lang="en-US" dirty="0"/>
              <a:t>GovState Office: A2122</a:t>
            </a:r>
          </a:p>
          <a:p>
            <a:r>
              <a:rPr lang="en-US" sz="2000" b="1" dirty="0">
                <a:solidFill>
                  <a:srgbClr val="E97726"/>
                </a:solidFill>
              </a:rPr>
              <a:t>Juan Gonzalez</a:t>
            </a:r>
            <a:br>
              <a:rPr lang="en-US" sz="2000" b="1" dirty="0"/>
            </a:br>
            <a:r>
              <a:rPr lang="en-US" b="1" i="1" dirty="0"/>
              <a:t>College of DuPage, Harper College, Joliet Junior College, Moraine Valley Community College, Morton College, Triton College &amp; Waubonsee Community College </a:t>
            </a:r>
          </a:p>
          <a:p>
            <a:pPr>
              <a:spcAft>
                <a:spcPts val="1200"/>
              </a:spcAft>
            </a:pPr>
            <a:r>
              <a:rPr lang="en-US" dirty="0"/>
              <a:t>jgonzalez11@govst.edu  </a:t>
            </a:r>
            <a:r>
              <a:rPr lang="en-US" dirty="0">
                <a:cs typeface="Calibri" panose="020F0502020204030204" pitchFamily="34" charset="0"/>
              </a:rPr>
              <a:t>ꟾ  </a:t>
            </a:r>
            <a:r>
              <a:rPr lang="en-US" dirty="0"/>
              <a:t>708.235.7534 </a:t>
            </a:r>
            <a:r>
              <a:rPr lang="en-US" dirty="0">
                <a:cs typeface="Calibri" panose="020F0502020204030204" pitchFamily="34" charset="0"/>
              </a:rPr>
              <a:t>ꟾ  </a:t>
            </a:r>
            <a:r>
              <a:rPr lang="en-US" dirty="0"/>
              <a:t>GovState Office: A2122</a:t>
            </a:r>
          </a:p>
          <a:p>
            <a:r>
              <a:rPr lang="en-US" sz="2000" b="1" dirty="0">
                <a:solidFill>
                  <a:srgbClr val="E97726"/>
                </a:solidFill>
              </a:rPr>
              <a:t>Sharita Walker</a:t>
            </a:r>
            <a:br>
              <a:rPr lang="en-US" sz="2000" dirty="0"/>
            </a:br>
            <a:r>
              <a:rPr lang="en-US" b="1" i="1" dirty="0"/>
              <a:t>Kankakee Community College, Prairie State College &amp; South Suburban College</a:t>
            </a:r>
          </a:p>
          <a:p>
            <a:pPr>
              <a:spcAft>
                <a:spcPts val="1200"/>
              </a:spcAft>
            </a:pPr>
            <a:r>
              <a:rPr lang="en-US" dirty="0"/>
              <a:t>swalker3@govst.edu  </a:t>
            </a:r>
            <a:r>
              <a:rPr lang="en-US" dirty="0">
                <a:cs typeface="Calibri" panose="020F0502020204030204" pitchFamily="34" charset="0"/>
              </a:rPr>
              <a:t>ꟾ</a:t>
            </a:r>
            <a:r>
              <a:rPr lang="en-US" dirty="0"/>
              <a:t>  708.235.7536  </a:t>
            </a:r>
            <a:r>
              <a:rPr lang="en-US" dirty="0">
                <a:cs typeface="Calibri" panose="020F0502020204030204" pitchFamily="34" charset="0"/>
              </a:rPr>
              <a:t>ꟾ  </a:t>
            </a:r>
            <a:r>
              <a:rPr lang="en-US" dirty="0"/>
              <a:t>GovState Office: A2122</a:t>
            </a:r>
            <a:endParaRPr lang="en-US" sz="1600" dirty="0"/>
          </a:p>
          <a:p>
            <a:r>
              <a:rPr lang="en-US" sz="2000" b="1" dirty="0">
                <a:solidFill>
                  <a:schemeClr val="accent2"/>
                </a:solidFill>
              </a:rPr>
              <a:t>Jessica Specht </a:t>
            </a:r>
            <a:r>
              <a:rPr lang="en-US" b="1" i="1" dirty="0"/>
              <a:t>Director of DDP</a:t>
            </a:r>
            <a:r>
              <a:rPr lang="en-US" i="1" dirty="0"/>
              <a:t> </a:t>
            </a:r>
            <a:r>
              <a:rPr lang="en-US" i="1" dirty="0">
                <a:cs typeface="Calibri" panose="020F0502020204030204" pitchFamily="34" charset="0"/>
              </a:rPr>
              <a:t> </a:t>
            </a:r>
            <a:r>
              <a:rPr lang="en-US" dirty="0"/>
              <a:t>jspecht@govst.edu  </a:t>
            </a:r>
            <a:r>
              <a:rPr lang="en-US" dirty="0">
                <a:cs typeface="Calibri" panose="020F0502020204030204" pitchFamily="34" charset="0"/>
              </a:rPr>
              <a:t>ꟾ  </a:t>
            </a:r>
            <a:r>
              <a:rPr lang="en-US" dirty="0"/>
              <a:t>708.534.4494 </a:t>
            </a:r>
            <a:r>
              <a:rPr lang="en-US" dirty="0">
                <a:cs typeface="Calibri" panose="020F0502020204030204" pitchFamily="34" charset="0"/>
              </a:rPr>
              <a:t>ꟾ  </a:t>
            </a:r>
            <a:r>
              <a:rPr lang="en-US" dirty="0"/>
              <a:t>GovState Office: A2128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2768" y="393697"/>
            <a:ext cx="2260866" cy="2260866"/>
          </a:xfrm>
          <a:prstGeom prst="rect">
            <a:avLst/>
          </a:prstGeom>
          <a:ln>
            <a:solidFill>
              <a:schemeClr val="tx2"/>
            </a:solidFill>
          </a:ln>
        </p:spPr>
      </p:pic>
      <p:sp>
        <p:nvSpPr>
          <p:cNvPr id="7" name="TextBox 6"/>
          <p:cNvSpPr txBox="1"/>
          <p:nvPr/>
        </p:nvSpPr>
        <p:spPr>
          <a:xfrm>
            <a:off x="5870959" y="545882"/>
            <a:ext cx="5262065" cy="1631216"/>
          </a:xfrm>
          <a:prstGeom prst="rect">
            <a:avLst/>
          </a:prstGeom>
          <a:noFill/>
        </p:spPr>
        <p:txBody>
          <a:bodyPr wrap="square" rtlCol="0">
            <a:spAutoFit/>
          </a:bodyPr>
          <a:lstStyle/>
          <a:p>
            <a:r>
              <a:rPr lang="en-US" sz="3600" b="1" dirty="0">
                <a:latin typeface="Arial Black" panose="020B0A04020102020204" pitchFamily="34" charset="0"/>
              </a:rPr>
              <a:t>Contact DDP today!</a:t>
            </a:r>
          </a:p>
          <a:p>
            <a:endParaRPr lang="en-US" sz="2800" b="1" dirty="0"/>
          </a:p>
          <a:p>
            <a:r>
              <a:rPr lang="en-US" sz="3600" dirty="0">
                <a:solidFill>
                  <a:srgbClr val="E97726"/>
                </a:solidFill>
                <a:latin typeface="Arial Black" panose="020B0A04020102020204" pitchFamily="34" charset="0"/>
              </a:rPr>
              <a:t>www.govst.edu/ddp </a:t>
            </a:r>
            <a:endParaRPr lang="en-US" sz="3200" i="1" dirty="0">
              <a:solidFill>
                <a:srgbClr val="E97726"/>
              </a:solidFill>
            </a:endParaRPr>
          </a:p>
        </p:txBody>
      </p:sp>
    </p:spTree>
    <p:extLst>
      <p:ext uri="{BB962C8B-B14F-4D97-AF65-F5344CB8AC3E}">
        <p14:creationId xmlns:p14="http://schemas.microsoft.com/office/powerpoint/2010/main" val="2117969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12CDBE-5714-8549-A8C3-D375033B500F}"/>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B95D11-69A3-1A4A-89D4-838240C7C24F}"/>
              </a:ext>
            </a:extLst>
          </p:cNvPr>
          <p:cNvSpPr txBox="1"/>
          <p:nvPr/>
        </p:nvSpPr>
        <p:spPr>
          <a:xfrm>
            <a:off x="3143250" y="2644170"/>
            <a:ext cx="8561070" cy="1569660"/>
          </a:xfrm>
          <a:prstGeom prst="rect">
            <a:avLst/>
          </a:prstGeom>
          <a:noFill/>
        </p:spPr>
        <p:txBody>
          <a:bodyPr wrap="square" rtlCol="0">
            <a:spAutoFit/>
          </a:bodyPr>
          <a:lstStyle/>
          <a:p>
            <a:r>
              <a:rPr lang="en-US" sz="4800" b="1" dirty="0">
                <a:solidFill>
                  <a:schemeClr val="bg1"/>
                </a:solidFill>
                <a:latin typeface="Trade Gothic LT Std" pitchFamily="2" charset="0"/>
              </a:rPr>
              <a:t>FINANCIAL AID FOR</a:t>
            </a:r>
          </a:p>
          <a:p>
            <a:r>
              <a:rPr lang="en-US" sz="4800" b="1" dirty="0">
                <a:solidFill>
                  <a:schemeClr val="bg1"/>
                </a:solidFill>
                <a:latin typeface="Trade Gothic LT Std" pitchFamily="2" charset="0"/>
              </a:rPr>
              <a:t>TRANSFER STUDENTS</a:t>
            </a:r>
          </a:p>
        </p:txBody>
      </p:sp>
      <p:sp>
        <p:nvSpPr>
          <p:cNvPr id="5" name="TextBox 4">
            <a:extLst>
              <a:ext uri="{FF2B5EF4-FFF2-40B4-BE49-F238E27FC236}">
                <a16:creationId xmlns:a16="http://schemas.microsoft.com/office/drawing/2014/main" id="{0EC42758-3A51-2646-A549-D3F897A79245}"/>
              </a:ext>
            </a:extLst>
          </p:cNvPr>
          <p:cNvSpPr txBox="1"/>
          <p:nvPr/>
        </p:nvSpPr>
        <p:spPr>
          <a:xfrm>
            <a:off x="3143250" y="3547946"/>
            <a:ext cx="8844534" cy="461665"/>
          </a:xfrm>
          <a:prstGeom prst="rect">
            <a:avLst/>
          </a:prstGeom>
          <a:noFill/>
        </p:spPr>
        <p:txBody>
          <a:bodyPr wrap="square" rtlCol="0">
            <a:spAutoFit/>
          </a:bodyPr>
          <a:lstStyle/>
          <a:p>
            <a:endParaRPr lang="en-US" sz="2400" dirty="0">
              <a:solidFill>
                <a:schemeClr val="bg1"/>
              </a:solidFill>
              <a:latin typeface="Trade Gothic LT Std" pitchFamily="2" charset="0"/>
            </a:endParaRPr>
          </a:p>
        </p:txBody>
      </p:sp>
    </p:spTree>
    <p:extLst>
      <p:ext uri="{BB962C8B-B14F-4D97-AF65-F5344CB8AC3E}">
        <p14:creationId xmlns:p14="http://schemas.microsoft.com/office/powerpoint/2010/main" val="1810275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5B3F4-E447-B74A-B8AF-FB053434ACAC}"/>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E99C2A4-6198-B444-A20E-74571EF11A2D}"/>
              </a:ext>
            </a:extLst>
          </p:cNvPr>
          <p:cNvSpPr txBox="1"/>
          <p:nvPr/>
        </p:nvSpPr>
        <p:spPr>
          <a:xfrm>
            <a:off x="3457427" y="2185483"/>
            <a:ext cx="8212957" cy="1015663"/>
          </a:xfrm>
          <a:prstGeom prst="rect">
            <a:avLst/>
          </a:prstGeom>
          <a:noFill/>
        </p:spPr>
        <p:txBody>
          <a:bodyPr wrap="square" rtlCol="0">
            <a:spAutoFit/>
          </a:bodyPr>
          <a:lstStyle/>
          <a:p>
            <a:r>
              <a:rPr lang="en-US" sz="6000" b="1" dirty="0">
                <a:solidFill>
                  <a:srgbClr val="E97726"/>
                </a:solidFill>
                <a:latin typeface="Trade Gothic LT Std" pitchFamily="2" charset="0"/>
              </a:rPr>
              <a:t>Financing Your Education</a:t>
            </a:r>
          </a:p>
        </p:txBody>
      </p:sp>
    </p:spTree>
    <p:extLst>
      <p:ext uri="{BB962C8B-B14F-4D97-AF65-F5344CB8AC3E}">
        <p14:creationId xmlns:p14="http://schemas.microsoft.com/office/powerpoint/2010/main" val="27727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How Do I Apply for Financial Aid?</a:t>
            </a:r>
          </a:p>
        </p:txBody>
      </p:sp>
      <p:pic>
        <p:nvPicPr>
          <p:cNvPr id="2" name="Picture 1"/>
          <p:cNvPicPr>
            <a:picLocks noChangeAspect="1"/>
          </p:cNvPicPr>
          <p:nvPr/>
        </p:nvPicPr>
        <p:blipFill>
          <a:blip r:embed="rId3"/>
          <a:stretch>
            <a:fillRect/>
          </a:stretch>
        </p:blipFill>
        <p:spPr>
          <a:xfrm>
            <a:off x="377190" y="1937645"/>
            <a:ext cx="5081803" cy="2945439"/>
          </a:xfrm>
          <a:prstGeom prst="rect">
            <a:avLst/>
          </a:prstGeom>
          <a:ln>
            <a:solidFill>
              <a:srgbClr val="E97726"/>
            </a:solidFill>
          </a:ln>
        </p:spPr>
      </p:pic>
      <p:sp>
        <p:nvSpPr>
          <p:cNvPr id="10" name="TextBox 9">
            <a:extLst>
              <a:ext uri="{FF2B5EF4-FFF2-40B4-BE49-F238E27FC236}">
                <a16:creationId xmlns:a16="http://schemas.microsoft.com/office/drawing/2014/main" id="{7334B85D-9EA6-6443-860C-161F366C31E8}"/>
              </a:ext>
            </a:extLst>
          </p:cNvPr>
          <p:cNvSpPr txBox="1"/>
          <p:nvPr/>
        </p:nvSpPr>
        <p:spPr>
          <a:xfrm>
            <a:off x="5663176" y="3082960"/>
            <a:ext cx="6288040" cy="2000548"/>
          </a:xfrm>
          <a:prstGeom prst="rect">
            <a:avLst/>
          </a:prstGeom>
          <a:noFill/>
        </p:spPr>
        <p:txBody>
          <a:bodyPr wrap="square" rtlCol="0">
            <a:spAutoFit/>
          </a:bodyPr>
          <a:lstStyle/>
          <a:p>
            <a:pPr algn="ctr"/>
            <a:r>
              <a:rPr lang="en-US" sz="2400" b="1" u="sng" dirty="0">
                <a:solidFill>
                  <a:srgbClr val="E97726"/>
                </a:solidFill>
                <a:latin typeface="Trade Gothic LT Std" pitchFamily="2" charset="0"/>
              </a:rPr>
              <a:t>F</a:t>
            </a:r>
            <a:r>
              <a:rPr lang="en-US" sz="2400" dirty="0">
                <a:latin typeface="Trade Gothic LT Std" pitchFamily="2" charset="0"/>
              </a:rPr>
              <a:t>ree</a:t>
            </a:r>
            <a:r>
              <a:rPr lang="en-US" sz="2400" b="1" dirty="0">
                <a:latin typeface="Trade Gothic LT Std" pitchFamily="2" charset="0"/>
              </a:rPr>
              <a:t> </a:t>
            </a:r>
            <a:r>
              <a:rPr lang="en-US" sz="2400" b="1" u="sng" dirty="0">
                <a:solidFill>
                  <a:srgbClr val="E97726"/>
                </a:solidFill>
                <a:latin typeface="Trade Gothic LT Std" pitchFamily="2" charset="0"/>
              </a:rPr>
              <a:t>A</a:t>
            </a:r>
            <a:r>
              <a:rPr lang="en-US" sz="2400" dirty="0">
                <a:latin typeface="Trade Gothic LT Std" pitchFamily="2" charset="0"/>
              </a:rPr>
              <a:t>pplication for </a:t>
            </a:r>
            <a:r>
              <a:rPr lang="en-US" sz="2400" b="1" u="sng" dirty="0">
                <a:solidFill>
                  <a:srgbClr val="E97726"/>
                </a:solidFill>
                <a:latin typeface="Trade Gothic LT Std" pitchFamily="2" charset="0"/>
              </a:rPr>
              <a:t>F</a:t>
            </a:r>
            <a:r>
              <a:rPr lang="en-US" sz="2400" dirty="0">
                <a:latin typeface="Trade Gothic LT Std" pitchFamily="2" charset="0"/>
              </a:rPr>
              <a:t>ederal</a:t>
            </a:r>
            <a:r>
              <a:rPr lang="en-US" sz="2400" b="1" dirty="0">
                <a:latin typeface="Trade Gothic LT Std" pitchFamily="2" charset="0"/>
              </a:rPr>
              <a:t> </a:t>
            </a:r>
            <a:r>
              <a:rPr lang="en-US" sz="2400" b="1" u="sng" dirty="0">
                <a:solidFill>
                  <a:srgbClr val="E97726"/>
                </a:solidFill>
                <a:latin typeface="Trade Gothic LT Std" pitchFamily="2" charset="0"/>
              </a:rPr>
              <a:t>S</a:t>
            </a:r>
            <a:r>
              <a:rPr lang="en-US" sz="2400" dirty="0">
                <a:latin typeface="Trade Gothic LT Std" pitchFamily="2" charset="0"/>
              </a:rPr>
              <a:t>tudent</a:t>
            </a:r>
            <a:r>
              <a:rPr lang="en-US" sz="2400" b="1" dirty="0">
                <a:latin typeface="Trade Gothic LT Std" pitchFamily="2" charset="0"/>
              </a:rPr>
              <a:t> </a:t>
            </a:r>
            <a:r>
              <a:rPr lang="en-US" sz="2400" b="1" u="sng" dirty="0">
                <a:solidFill>
                  <a:srgbClr val="E97726"/>
                </a:solidFill>
                <a:latin typeface="Trade Gothic LT Std" pitchFamily="2" charset="0"/>
              </a:rPr>
              <a:t>A</a:t>
            </a:r>
            <a:r>
              <a:rPr lang="en-US" sz="2400" dirty="0">
                <a:latin typeface="Trade Gothic LT Std" pitchFamily="2" charset="0"/>
              </a:rPr>
              <a:t>id</a:t>
            </a:r>
          </a:p>
          <a:p>
            <a:pPr algn="ctr"/>
            <a:endParaRPr lang="en-US" b="1" dirty="0">
              <a:latin typeface="Trade Gothic LT Std" pitchFamily="2" charset="0"/>
            </a:endParaRPr>
          </a:p>
          <a:p>
            <a:pPr algn="ctr"/>
            <a:r>
              <a:rPr lang="en-US" b="1" dirty="0">
                <a:latin typeface="Trade Gothic LT Std" pitchFamily="2" charset="0"/>
              </a:rPr>
              <a:t>Found online at studentaid.gov</a:t>
            </a:r>
          </a:p>
          <a:p>
            <a:pPr algn="ctr"/>
            <a:r>
              <a:rPr lang="en-US" dirty="0">
                <a:solidFill>
                  <a:srgbClr val="E97726"/>
                </a:solidFill>
                <a:latin typeface="Trade Gothic LT Std" pitchFamily="2" charset="0"/>
              </a:rPr>
              <a:t>Direct Link: (</a:t>
            </a:r>
            <a:r>
              <a:rPr lang="en-US" dirty="0">
                <a:solidFill>
                  <a:srgbClr val="E97726"/>
                </a:solidFill>
                <a:latin typeface="Trade Gothic LT Std" pitchFamily="2" charset="0"/>
                <a:hlinkClick r:id="rId4"/>
              </a:rPr>
              <a:t>https://studentaid.gov/h/apply-for-aid/fafsa</a:t>
            </a:r>
            <a:r>
              <a:rPr lang="en-US" dirty="0">
                <a:solidFill>
                  <a:srgbClr val="E97726"/>
                </a:solidFill>
                <a:latin typeface="Trade Gothic LT Std" pitchFamily="2" charset="0"/>
              </a:rPr>
              <a:t>)</a:t>
            </a:r>
          </a:p>
          <a:p>
            <a:pPr algn="ctr"/>
            <a:endParaRPr lang="en-US" dirty="0">
              <a:solidFill>
                <a:srgbClr val="E97726"/>
              </a:solidFill>
              <a:latin typeface="Trade Gothic LT Std" pitchFamily="2" charset="0"/>
            </a:endParaRPr>
          </a:p>
          <a:p>
            <a:pPr marL="285750" indent="-285750">
              <a:buFont typeface="Arial" panose="020B0604020202020204" pitchFamily="34" charset="0"/>
              <a:buChar char="•"/>
            </a:pPr>
            <a:r>
              <a:rPr lang="en-US" sz="2400" dirty="0">
                <a:solidFill>
                  <a:srgbClr val="E97726"/>
                </a:solidFill>
                <a:latin typeface="Trade Gothic LT Std" pitchFamily="2" charset="0"/>
              </a:rPr>
              <a:t>Update for 24/25 FAFSA</a:t>
            </a:r>
          </a:p>
        </p:txBody>
      </p:sp>
      <p:sp>
        <p:nvSpPr>
          <p:cNvPr id="11" name="TextBox 10">
            <a:extLst>
              <a:ext uri="{FF2B5EF4-FFF2-40B4-BE49-F238E27FC236}">
                <a16:creationId xmlns:a16="http://schemas.microsoft.com/office/drawing/2014/main" id="{7334B85D-9EA6-6443-860C-161F366C31E8}"/>
              </a:ext>
            </a:extLst>
          </p:cNvPr>
          <p:cNvSpPr txBox="1"/>
          <p:nvPr/>
        </p:nvSpPr>
        <p:spPr>
          <a:xfrm>
            <a:off x="5635690" y="2333021"/>
            <a:ext cx="8504200" cy="646331"/>
          </a:xfrm>
          <a:prstGeom prst="rect">
            <a:avLst/>
          </a:prstGeom>
          <a:noFill/>
        </p:spPr>
        <p:txBody>
          <a:bodyPr wrap="square" rtlCol="0">
            <a:spAutoFit/>
          </a:bodyPr>
          <a:lstStyle/>
          <a:p>
            <a:r>
              <a:rPr lang="en-US" sz="3600" b="1" dirty="0">
                <a:solidFill>
                  <a:srgbClr val="E97726"/>
                </a:solidFill>
                <a:latin typeface="Trade Gothic LT Std" pitchFamily="2" charset="0"/>
              </a:rPr>
              <a:t>Have you done the #FAFSA?</a:t>
            </a:r>
          </a:p>
        </p:txBody>
      </p:sp>
    </p:spTree>
    <p:extLst>
      <p:ext uri="{BB962C8B-B14F-4D97-AF65-F5344CB8AC3E}">
        <p14:creationId xmlns:p14="http://schemas.microsoft.com/office/powerpoint/2010/main" val="4294400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377190" y="299446"/>
            <a:ext cx="11212830" cy="1015663"/>
          </a:xfrm>
          <a:prstGeom prst="rect">
            <a:avLst/>
          </a:prstGeom>
          <a:noFill/>
        </p:spPr>
        <p:txBody>
          <a:bodyPr wrap="square" rtlCol="0">
            <a:spAutoFit/>
          </a:bodyPr>
          <a:lstStyle/>
          <a:p>
            <a:r>
              <a:rPr lang="en-US" sz="6000" b="1" dirty="0">
                <a:latin typeface="Trade Gothic LT Std" pitchFamily="2" charset="0"/>
              </a:rPr>
              <a:t>FAFSA Processing Results</a:t>
            </a:r>
          </a:p>
        </p:txBody>
      </p:sp>
      <p:sp>
        <p:nvSpPr>
          <p:cNvPr id="5" name="TextBox 4">
            <a:extLst>
              <a:ext uri="{FF2B5EF4-FFF2-40B4-BE49-F238E27FC236}">
                <a16:creationId xmlns:a16="http://schemas.microsoft.com/office/drawing/2014/main" id="{367F8E3F-F893-DD41-8E05-7A6C6F8E66DD}"/>
              </a:ext>
            </a:extLst>
          </p:cNvPr>
          <p:cNvSpPr txBox="1"/>
          <p:nvPr/>
        </p:nvSpPr>
        <p:spPr>
          <a:xfrm>
            <a:off x="489585" y="1454758"/>
            <a:ext cx="11212830" cy="5016758"/>
          </a:xfrm>
          <a:prstGeom prst="rect">
            <a:avLst/>
          </a:prstGeom>
          <a:noFill/>
        </p:spPr>
        <p:txBody>
          <a:bodyPr wrap="square" rtlCol="0">
            <a:spAutoFit/>
          </a:bodyPr>
          <a:lstStyle/>
          <a:p>
            <a:pPr marL="339725" indent="-339725">
              <a:buFont typeface="Arial" panose="020B0604020202020204" pitchFamily="34" charset="0"/>
              <a:buChar char="•"/>
            </a:pPr>
            <a:r>
              <a:rPr lang="en-US" sz="3200" dirty="0">
                <a:latin typeface="Trade Gothic LT Std" pitchFamily="2" charset="0"/>
              </a:rPr>
              <a:t>Student will receive a ‘FAFSA Submission Summary’ via email </a:t>
            </a:r>
          </a:p>
          <a:p>
            <a:pPr marL="339725" indent="-339725">
              <a:buFont typeface="Arial" panose="020B0604020202020204" pitchFamily="34" charset="0"/>
              <a:buChar char="•"/>
            </a:pPr>
            <a:r>
              <a:rPr lang="en-US" sz="3200" dirty="0">
                <a:latin typeface="Trade Gothic LT Std" pitchFamily="2" charset="0"/>
              </a:rPr>
              <a:t>Record will be sent to colleges student listed on FAFSA about one week after FAFSA is </a:t>
            </a:r>
          </a:p>
          <a:p>
            <a:pPr>
              <a:tabLst>
                <a:tab pos="339725" algn="l"/>
              </a:tabLst>
            </a:pPr>
            <a:r>
              <a:rPr lang="en-US" sz="3200" dirty="0">
                <a:latin typeface="Trade Gothic LT Std" pitchFamily="2" charset="0"/>
              </a:rPr>
              <a:t>	submitted</a:t>
            </a:r>
          </a:p>
          <a:p>
            <a:pPr marL="339725" indent="-339725">
              <a:buFont typeface="Arial" panose="020B0604020202020204" pitchFamily="34" charset="0"/>
              <a:buChar char="•"/>
            </a:pPr>
            <a:r>
              <a:rPr lang="en-US" sz="3200" dirty="0">
                <a:latin typeface="Trade Gothic LT Std" pitchFamily="2" charset="0"/>
              </a:rPr>
              <a:t>Colleges may request </a:t>
            </a:r>
          </a:p>
          <a:p>
            <a:pPr>
              <a:tabLst>
                <a:tab pos="339725" algn="l"/>
              </a:tabLst>
            </a:pPr>
            <a:r>
              <a:rPr lang="en-US" sz="3200" dirty="0">
                <a:latin typeface="Trade Gothic LT Std" pitchFamily="2" charset="0"/>
              </a:rPr>
              <a:t>	additional information </a:t>
            </a:r>
          </a:p>
          <a:p>
            <a:pPr>
              <a:tabLst>
                <a:tab pos="339725" algn="l"/>
              </a:tabLst>
            </a:pPr>
            <a:r>
              <a:rPr lang="en-US" sz="3200" dirty="0">
                <a:latin typeface="Trade Gothic LT Std" pitchFamily="2" charset="0"/>
              </a:rPr>
              <a:t>	after FAFSA received</a:t>
            </a:r>
          </a:p>
          <a:p>
            <a:pPr marL="339725" indent="-339725">
              <a:buFont typeface="Arial" panose="020B0604020202020204" pitchFamily="34" charset="0"/>
              <a:buChar char="•"/>
            </a:pPr>
            <a:r>
              <a:rPr lang="en-US" sz="3200" dirty="0">
                <a:latin typeface="Trade Gothic LT Std" pitchFamily="2" charset="0"/>
              </a:rPr>
              <a:t>Corrections can be made;</a:t>
            </a:r>
          </a:p>
          <a:p>
            <a:pPr>
              <a:tabLst>
                <a:tab pos="339725" algn="l"/>
              </a:tabLst>
            </a:pPr>
            <a:r>
              <a:rPr lang="en-US" sz="3200" dirty="0">
                <a:latin typeface="Trade Gothic LT Std" pitchFamily="2" charset="0"/>
              </a:rPr>
              <a:t>	be wary of corrections! </a:t>
            </a:r>
          </a:p>
          <a:p>
            <a:pPr>
              <a:tabLst>
                <a:tab pos="339725" algn="l"/>
              </a:tabLst>
            </a:pPr>
            <a:r>
              <a:rPr lang="en-US" sz="3200" dirty="0">
                <a:latin typeface="Trade Gothic LT Std" pitchFamily="2" charset="0"/>
              </a:rPr>
              <a:t>	Too many can lead to verification.</a:t>
            </a:r>
          </a:p>
        </p:txBody>
      </p:sp>
      <p:pic>
        <p:nvPicPr>
          <p:cNvPr id="7" name="Picture 6">
            <a:extLst>
              <a:ext uri="{FF2B5EF4-FFF2-40B4-BE49-F238E27FC236}">
                <a16:creationId xmlns:a16="http://schemas.microsoft.com/office/drawing/2014/main" id="{748BF66A-AAEE-27B6-D1E4-7562926816EC}"/>
              </a:ext>
            </a:extLst>
          </p:cNvPr>
          <p:cNvPicPr>
            <a:picLocks noChangeAspect="1"/>
          </p:cNvPicPr>
          <p:nvPr/>
        </p:nvPicPr>
        <p:blipFill>
          <a:blip r:embed="rId3"/>
          <a:stretch>
            <a:fillRect/>
          </a:stretch>
        </p:blipFill>
        <p:spPr>
          <a:xfrm>
            <a:off x="5335427" y="2495836"/>
            <a:ext cx="6254593" cy="3461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3216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09324D-42BD-309E-6847-9FDEEB015CD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308324"/>
            <a:ext cx="11212830" cy="1015663"/>
          </a:xfrm>
          <a:prstGeom prst="rect">
            <a:avLst/>
          </a:prstGeom>
          <a:noFill/>
        </p:spPr>
        <p:txBody>
          <a:bodyPr wrap="square" rtlCol="0">
            <a:spAutoFit/>
          </a:bodyPr>
          <a:lstStyle/>
          <a:p>
            <a:r>
              <a:rPr lang="en-US" sz="6000" b="1" dirty="0">
                <a:latin typeface="Trade Gothic LT Std" pitchFamily="2" charset="0"/>
              </a:rPr>
              <a:t>Cost of Attendance</a:t>
            </a:r>
          </a:p>
        </p:txBody>
      </p:sp>
      <p:sp>
        <p:nvSpPr>
          <p:cNvPr id="5" name="TextBox 4">
            <a:extLst>
              <a:ext uri="{FF2B5EF4-FFF2-40B4-BE49-F238E27FC236}">
                <a16:creationId xmlns:a16="http://schemas.microsoft.com/office/drawing/2014/main" id="{E8435973-4B78-DA40-9DD9-83904FDF8812}"/>
              </a:ext>
            </a:extLst>
          </p:cNvPr>
          <p:cNvSpPr txBox="1"/>
          <p:nvPr/>
        </p:nvSpPr>
        <p:spPr>
          <a:xfrm>
            <a:off x="377190" y="1499146"/>
            <a:ext cx="11212830" cy="3970318"/>
          </a:xfrm>
          <a:prstGeom prst="rect">
            <a:avLst/>
          </a:prstGeom>
          <a:noFill/>
        </p:spPr>
        <p:txBody>
          <a:bodyPr wrap="square" rtlCol="0">
            <a:spAutoFit/>
          </a:bodyPr>
          <a:lstStyle/>
          <a:p>
            <a:pPr marL="571500" indent="-571500">
              <a:buFont typeface="Arial" panose="020B0604020202020204" pitchFamily="34" charset="0"/>
              <a:buChar char="•"/>
            </a:pPr>
            <a:r>
              <a:rPr lang="en-US" sz="2800" b="1" dirty="0">
                <a:latin typeface="Trade Gothic LT Std" pitchFamily="2" charset="0"/>
              </a:rPr>
              <a:t>Direct Costs- </a:t>
            </a:r>
            <a:r>
              <a:rPr lang="en-US" sz="2800" dirty="0">
                <a:latin typeface="Trade Gothic LT Std" pitchFamily="2" charset="0"/>
              </a:rPr>
              <a:t>Paid directly to school</a:t>
            </a:r>
          </a:p>
          <a:p>
            <a:pPr marL="1028700" lvl="1" indent="-571500">
              <a:buFont typeface="Arial" panose="020B0604020202020204" pitchFamily="34" charset="0"/>
              <a:buChar char="•"/>
            </a:pPr>
            <a:r>
              <a:rPr lang="en-US" sz="2800" dirty="0">
                <a:latin typeface="Trade Gothic LT Std" pitchFamily="2" charset="0"/>
              </a:rPr>
              <a:t>Tuition, fees, room and board, meal plans, etc.</a:t>
            </a:r>
          </a:p>
          <a:p>
            <a:pPr marL="571500" indent="-571500">
              <a:buFont typeface="Arial" panose="020B0604020202020204" pitchFamily="34" charset="0"/>
              <a:buChar char="•"/>
            </a:pPr>
            <a:r>
              <a:rPr lang="en-US" sz="2800" b="1" dirty="0">
                <a:latin typeface="Trade Gothic LT Std" pitchFamily="2" charset="0"/>
              </a:rPr>
              <a:t>Indirect Costs- </a:t>
            </a:r>
            <a:r>
              <a:rPr lang="en-US" sz="2800" dirty="0">
                <a:latin typeface="Trade Gothic LT Std" pitchFamily="2" charset="0"/>
              </a:rPr>
              <a:t>Variable fees that depend on personal circumstances/choices. These costs can vary widely.</a:t>
            </a:r>
          </a:p>
          <a:p>
            <a:pPr marL="1028700" lvl="1" indent="-571500">
              <a:buFont typeface="Arial" panose="020B0604020202020204" pitchFamily="34" charset="0"/>
              <a:buChar char="•"/>
            </a:pPr>
            <a:r>
              <a:rPr lang="en-US" sz="2800" dirty="0">
                <a:latin typeface="Trade Gothic LT Std" pitchFamily="2" charset="0"/>
              </a:rPr>
              <a:t>Transportation, personal expenses, books and supplies, off-campus housing, etc.</a:t>
            </a:r>
          </a:p>
          <a:p>
            <a:pPr marL="571500" indent="-571500">
              <a:buFont typeface="Arial" panose="020B0604020202020204" pitchFamily="34" charset="0"/>
              <a:buChar char="•"/>
            </a:pPr>
            <a:r>
              <a:rPr lang="en-US" sz="2800" dirty="0">
                <a:latin typeface="Trade Gothic LT Std" pitchFamily="2" charset="0"/>
              </a:rPr>
              <a:t>COA is not what you will pay out of pocket; consider it a comprehensive budget that helps you plan for all potential expenses associated with your education. </a:t>
            </a:r>
          </a:p>
        </p:txBody>
      </p:sp>
    </p:spTree>
    <p:extLst>
      <p:ext uri="{BB962C8B-B14F-4D97-AF65-F5344CB8AC3E}">
        <p14:creationId xmlns:p14="http://schemas.microsoft.com/office/powerpoint/2010/main" val="3044109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3D0AAF-2ED2-D34D-B046-E1F99F717E37}"/>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E044D94-C57E-294F-8A89-7DF2FA9C204D}"/>
              </a:ext>
            </a:extLst>
          </p:cNvPr>
          <p:cNvSpPr txBox="1"/>
          <p:nvPr/>
        </p:nvSpPr>
        <p:spPr>
          <a:xfrm>
            <a:off x="2665825" y="637869"/>
            <a:ext cx="8963608" cy="769441"/>
          </a:xfrm>
          <a:prstGeom prst="rect">
            <a:avLst/>
          </a:prstGeom>
          <a:noFill/>
        </p:spPr>
        <p:txBody>
          <a:bodyPr wrap="square" lIns="91440" tIns="45720" rIns="91440" bIns="45720" rtlCol="0" anchor="t">
            <a:spAutoFit/>
          </a:bodyPr>
          <a:lstStyle/>
          <a:p>
            <a:r>
              <a:rPr lang="en-US" sz="4400" b="1" dirty="0">
                <a:latin typeface="Trade Gothic LT Std"/>
              </a:rPr>
              <a:t>Find the right program for </a:t>
            </a:r>
            <a:r>
              <a:rPr lang="en-US" sz="4400" b="1" dirty="0">
                <a:solidFill>
                  <a:srgbClr val="E97726"/>
                </a:solidFill>
                <a:latin typeface="Trade Gothic LT Std"/>
              </a:rPr>
              <a:t>YOU</a:t>
            </a:r>
            <a:r>
              <a:rPr lang="en-US" sz="4400" b="1" dirty="0">
                <a:latin typeface="Trade Gothic LT Std"/>
              </a:rPr>
              <a:t>!</a:t>
            </a:r>
          </a:p>
        </p:txBody>
      </p:sp>
      <p:sp>
        <p:nvSpPr>
          <p:cNvPr id="5" name="TextBox 4">
            <a:extLst>
              <a:ext uri="{FF2B5EF4-FFF2-40B4-BE49-F238E27FC236}">
                <a16:creationId xmlns:a16="http://schemas.microsoft.com/office/drawing/2014/main" id="{4D464284-F5D8-BB44-A445-F13CCC426218}"/>
              </a:ext>
            </a:extLst>
          </p:cNvPr>
          <p:cNvSpPr txBox="1"/>
          <p:nvPr/>
        </p:nvSpPr>
        <p:spPr>
          <a:xfrm>
            <a:off x="4067346" y="1495531"/>
            <a:ext cx="6829357" cy="4893647"/>
          </a:xfrm>
          <a:prstGeom prst="rect">
            <a:avLst/>
          </a:prstGeom>
          <a:noFill/>
        </p:spPr>
        <p:txBody>
          <a:bodyPr wrap="square" lIns="91440" tIns="45720" rIns="91440" bIns="45720" rtlCol="0" anchor="t">
            <a:spAutoFit/>
          </a:bodyPr>
          <a:lstStyle/>
          <a:p>
            <a:pPr algn="ctr"/>
            <a:r>
              <a:rPr lang="en-US" sz="2800" b="1" dirty="0">
                <a:solidFill>
                  <a:srgbClr val="E97726"/>
                </a:solidFill>
                <a:latin typeface="Trade Gothic LT Std"/>
              </a:rPr>
              <a:t>College of Arts and Sciences</a:t>
            </a:r>
            <a:endParaRPr lang="en-US" sz="2800" dirty="0">
              <a:solidFill>
                <a:srgbClr val="000000"/>
              </a:solidFill>
              <a:latin typeface="Calibri" panose="020F0502020204030204"/>
              <a:cs typeface="Calibri" panose="020F0502020204030204"/>
            </a:endParaRPr>
          </a:p>
          <a:p>
            <a:pPr algn="ctr"/>
            <a:r>
              <a:rPr lang="en-US" sz="2400" dirty="0">
                <a:latin typeface="Trade Gothic LT Std"/>
              </a:rPr>
              <a:t>16 programs, 23 minors</a:t>
            </a:r>
            <a:endParaRPr lang="en-US" dirty="0">
              <a:latin typeface="Calibri" panose="020F0502020204030204"/>
              <a:cs typeface="Calibri" panose="020F0502020204030204"/>
            </a:endParaRPr>
          </a:p>
          <a:p>
            <a:pPr algn="ctr"/>
            <a:endParaRPr lang="en-US" sz="2400" b="1" dirty="0">
              <a:solidFill>
                <a:srgbClr val="E97726"/>
              </a:solidFill>
              <a:latin typeface="Trade Gothic LT Std"/>
            </a:endParaRPr>
          </a:p>
          <a:p>
            <a:pPr algn="ctr"/>
            <a:r>
              <a:rPr lang="en-US" sz="2800" b="1" dirty="0">
                <a:solidFill>
                  <a:srgbClr val="E97726"/>
                </a:solidFill>
                <a:latin typeface="Trade Gothic LT Std"/>
              </a:rPr>
              <a:t>College of Education and Human Development</a:t>
            </a:r>
            <a:endParaRPr lang="en-US" sz="2800" b="1" dirty="0">
              <a:solidFill>
                <a:srgbClr val="E97726"/>
              </a:solidFill>
              <a:latin typeface="Trade Gothic LT Std" pitchFamily="2" charset="0"/>
            </a:endParaRPr>
          </a:p>
          <a:p>
            <a:pPr algn="ctr"/>
            <a:r>
              <a:rPr lang="en-US" sz="2400" dirty="0">
                <a:latin typeface="Trade Gothic LT Std"/>
              </a:rPr>
              <a:t>3 programs, 3 minors </a:t>
            </a:r>
            <a:endParaRPr lang="en-US" sz="2400" dirty="0">
              <a:latin typeface="Trade Gothic LT Std" pitchFamily="2" charset="0"/>
            </a:endParaRPr>
          </a:p>
          <a:p>
            <a:pPr algn="ctr"/>
            <a:endParaRPr lang="en-US" sz="2400" dirty="0">
              <a:latin typeface="Trade Gothic LT Std" pitchFamily="2" charset="0"/>
            </a:endParaRPr>
          </a:p>
          <a:p>
            <a:pPr algn="ctr"/>
            <a:r>
              <a:rPr lang="en-US" sz="2800" b="1" dirty="0">
                <a:solidFill>
                  <a:srgbClr val="E97726"/>
                </a:solidFill>
                <a:latin typeface="Trade Gothic LT Std"/>
              </a:rPr>
              <a:t>College of Business</a:t>
            </a:r>
            <a:r>
              <a:rPr lang="en-US" sz="2400" b="1" dirty="0">
                <a:solidFill>
                  <a:srgbClr val="E97726"/>
                </a:solidFill>
                <a:latin typeface="Trade Gothic LT Std"/>
              </a:rPr>
              <a:t> </a:t>
            </a:r>
            <a:endParaRPr lang="en-US" sz="2400" b="1" dirty="0">
              <a:solidFill>
                <a:srgbClr val="E97726"/>
              </a:solidFill>
              <a:latin typeface="Trade Gothic LT Std" pitchFamily="2" charset="0"/>
            </a:endParaRPr>
          </a:p>
          <a:p>
            <a:pPr algn="ctr"/>
            <a:r>
              <a:rPr lang="en-US" sz="2400" dirty="0">
                <a:latin typeface="Trade Gothic LT Std"/>
              </a:rPr>
              <a:t>5 programs, 8 minors </a:t>
            </a:r>
            <a:endParaRPr lang="en-US" sz="2400" dirty="0">
              <a:latin typeface="Trade Gothic LT Std" pitchFamily="2" charset="0"/>
            </a:endParaRPr>
          </a:p>
          <a:p>
            <a:pPr algn="ctr"/>
            <a:endParaRPr lang="en-US" sz="2800" b="1" dirty="0">
              <a:solidFill>
                <a:srgbClr val="E97726"/>
              </a:solidFill>
              <a:latin typeface="Trade Gothic LT Std"/>
            </a:endParaRPr>
          </a:p>
          <a:p>
            <a:pPr algn="ctr"/>
            <a:r>
              <a:rPr lang="en-US" sz="2800" b="1" dirty="0">
                <a:solidFill>
                  <a:srgbClr val="E97726"/>
                </a:solidFill>
                <a:latin typeface="Trade Gothic LT Std"/>
              </a:rPr>
              <a:t>College of Health and Human Services</a:t>
            </a:r>
            <a:endParaRPr lang="en-US" sz="2800" dirty="0">
              <a:solidFill>
                <a:srgbClr val="000000"/>
              </a:solidFill>
              <a:latin typeface="Trade Gothic LT Std" pitchFamily="2" charset="0"/>
            </a:endParaRPr>
          </a:p>
          <a:p>
            <a:pPr algn="ctr"/>
            <a:r>
              <a:rPr lang="en-US" sz="2400" dirty="0">
                <a:latin typeface="Trade Gothic LT Std"/>
              </a:rPr>
              <a:t>7 programs, 2 minors </a:t>
            </a:r>
            <a:endParaRPr lang="en-US" sz="2400" dirty="0">
              <a:latin typeface="Trade Gothic LT Std" pitchFamily="2" charset="0"/>
            </a:endParaRPr>
          </a:p>
        </p:txBody>
      </p:sp>
    </p:spTree>
    <p:extLst>
      <p:ext uri="{BB962C8B-B14F-4D97-AF65-F5344CB8AC3E}">
        <p14:creationId xmlns:p14="http://schemas.microsoft.com/office/powerpoint/2010/main" val="8548567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377190" y="454067"/>
            <a:ext cx="11212830" cy="1015663"/>
          </a:xfrm>
          <a:prstGeom prst="rect">
            <a:avLst/>
          </a:prstGeom>
          <a:noFill/>
        </p:spPr>
        <p:txBody>
          <a:bodyPr wrap="square" rtlCol="0">
            <a:spAutoFit/>
          </a:bodyPr>
          <a:lstStyle/>
          <a:p>
            <a:pPr algn="ctr"/>
            <a:r>
              <a:rPr lang="en-US" sz="6000" b="1" dirty="0">
                <a:latin typeface="Trade Gothic LT Std" pitchFamily="2" charset="0"/>
              </a:rPr>
              <a:t>Example Cost of Attendance</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89" y="1943030"/>
            <a:ext cx="3892969" cy="3416320"/>
          </a:xfrm>
          <a:prstGeom prst="rect">
            <a:avLst/>
          </a:prstGeom>
          <a:noFill/>
        </p:spPr>
        <p:txBody>
          <a:bodyPr wrap="square" rtlCol="0">
            <a:spAutoFit/>
          </a:bodyPr>
          <a:lstStyle/>
          <a:p>
            <a:r>
              <a:rPr lang="en-US" sz="3600" dirty="0">
                <a:latin typeface="Trade Gothic LT Std" pitchFamily="2" charset="0"/>
              </a:rPr>
              <a:t>However, I only took 6 classes for the year, so my out-of-pocket tuition and fees were actually </a:t>
            </a:r>
            <a:r>
              <a:rPr lang="en-US" sz="3600" b="1" dirty="0">
                <a:latin typeface="Trade Gothic LT Std" pitchFamily="2" charset="0"/>
              </a:rPr>
              <a:t>$8,856.</a:t>
            </a:r>
          </a:p>
        </p:txBody>
      </p:sp>
      <p:pic>
        <p:nvPicPr>
          <p:cNvPr id="8" name="Picture 7">
            <a:extLst>
              <a:ext uri="{FF2B5EF4-FFF2-40B4-BE49-F238E27FC236}">
                <a16:creationId xmlns:a16="http://schemas.microsoft.com/office/drawing/2014/main" id="{DBA66844-0F4A-1D6C-E318-6914B74DD6B1}"/>
              </a:ext>
            </a:extLst>
          </p:cNvPr>
          <p:cNvPicPr>
            <a:picLocks noChangeAspect="1"/>
          </p:cNvPicPr>
          <p:nvPr/>
        </p:nvPicPr>
        <p:blipFill>
          <a:blip r:embed="rId3"/>
          <a:stretch>
            <a:fillRect/>
          </a:stretch>
        </p:blipFill>
        <p:spPr>
          <a:xfrm>
            <a:off x="4117082" y="1732360"/>
            <a:ext cx="7609524" cy="4619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66368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Types of Financial Aid</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90" y="1213348"/>
            <a:ext cx="10511634" cy="3970318"/>
          </a:xfrm>
          <a:prstGeom prst="rect">
            <a:avLst/>
          </a:prstGeom>
          <a:noFill/>
        </p:spPr>
        <p:txBody>
          <a:bodyPr wrap="square" rtlCol="0">
            <a:spAutoFit/>
          </a:bodyPr>
          <a:lstStyle/>
          <a:p>
            <a:r>
              <a:rPr lang="en-US" sz="3600" dirty="0">
                <a:latin typeface="Trade Gothic LT Std" pitchFamily="2" charset="0"/>
              </a:rPr>
              <a:t>1. </a:t>
            </a:r>
            <a:r>
              <a:rPr lang="en-US" sz="3600" b="1" dirty="0">
                <a:solidFill>
                  <a:srgbClr val="E97726"/>
                </a:solidFill>
                <a:latin typeface="Trade Gothic LT Std" pitchFamily="2" charset="0"/>
              </a:rPr>
              <a:t>Grants</a:t>
            </a:r>
          </a:p>
          <a:p>
            <a:endParaRPr lang="en-US" sz="3600" dirty="0">
              <a:solidFill>
                <a:srgbClr val="FF0000"/>
              </a:solidFill>
              <a:latin typeface="Trade Gothic LT Std" pitchFamily="2" charset="0"/>
            </a:endParaRPr>
          </a:p>
          <a:p>
            <a:r>
              <a:rPr lang="en-US" sz="3600" dirty="0">
                <a:latin typeface="Trade Gothic LT Std" pitchFamily="2" charset="0"/>
              </a:rPr>
              <a:t>2. </a:t>
            </a:r>
            <a:r>
              <a:rPr lang="en-US" sz="3600" b="1" dirty="0">
                <a:solidFill>
                  <a:srgbClr val="E97726"/>
                </a:solidFill>
                <a:latin typeface="Trade Gothic LT Std" pitchFamily="2" charset="0"/>
              </a:rPr>
              <a:t>Loans</a:t>
            </a:r>
          </a:p>
          <a:p>
            <a:endParaRPr lang="en-US" sz="3600" dirty="0">
              <a:solidFill>
                <a:srgbClr val="FF0000"/>
              </a:solidFill>
              <a:latin typeface="Trade Gothic LT Std" pitchFamily="2" charset="0"/>
            </a:endParaRPr>
          </a:p>
          <a:p>
            <a:r>
              <a:rPr lang="en-US" sz="3600" dirty="0">
                <a:latin typeface="Trade Gothic LT Std" pitchFamily="2" charset="0"/>
              </a:rPr>
              <a:t>3. </a:t>
            </a:r>
            <a:r>
              <a:rPr lang="en-US" sz="3600" b="1" dirty="0">
                <a:solidFill>
                  <a:srgbClr val="E97726"/>
                </a:solidFill>
                <a:latin typeface="Trade Gothic LT Std" pitchFamily="2" charset="0"/>
              </a:rPr>
              <a:t>Scholarships</a:t>
            </a:r>
          </a:p>
          <a:p>
            <a:endParaRPr lang="en-US" sz="3600" dirty="0">
              <a:solidFill>
                <a:srgbClr val="FF0000"/>
              </a:solidFill>
              <a:latin typeface="Trade Gothic LT Std" pitchFamily="2" charset="0"/>
            </a:endParaRPr>
          </a:p>
          <a:p>
            <a:r>
              <a:rPr lang="en-US" sz="3600" dirty="0">
                <a:latin typeface="Trade Gothic LT Std" pitchFamily="2" charset="0"/>
              </a:rPr>
              <a:t>4. </a:t>
            </a:r>
            <a:r>
              <a:rPr lang="en-US" sz="3600" b="1" dirty="0">
                <a:solidFill>
                  <a:srgbClr val="E97726"/>
                </a:solidFill>
                <a:latin typeface="Trade Gothic LT Std" pitchFamily="2" charset="0"/>
              </a:rPr>
              <a:t>Student Employment Opportunities</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029" t="13742" r="21882" b="14965"/>
          <a:stretch/>
        </p:blipFill>
        <p:spPr>
          <a:xfrm>
            <a:off x="5783366" y="305506"/>
            <a:ext cx="3604299" cy="4206355"/>
          </a:xfrm>
          <a:prstGeom prst="rect">
            <a:avLst/>
          </a:prstGeom>
        </p:spPr>
      </p:pic>
    </p:spTree>
    <p:extLst>
      <p:ext uri="{BB962C8B-B14F-4D97-AF65-F5344CB8AC3E}">
        <p14:creationId xmlns:p14="http://schemas.microsoft.com/office/powerpoint/2010/main" val="4232376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BD6791-157B-1E4C-BAD4-593B4082D1FE}"/>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A7A56A5-C6F4-874F-8405-447D172322B7}"/>
              </a:ext>
            </a:extLst>
          </p:cNvPr>
          <p:cNvSpPr txBox="1"/>
          <p:nvPr/>
        </p:nvSpPr>
        <p:spPr>
          <a:xfrm>
            <a:off x="377190" y="263629"/>
            <a:ext cx="11212830" cy="769441"/>
          </a:xfrm>
          <a:prstGeom prst="rect">
            <a:avLst/>
          </a:prstGeom>
          <a:noFill/>
        </p:spPr>
        <p:txBody>
          <a:bodyPr wrap="square" rtlCol="0">
            <a:spAutoFit/>
          </a:bodyPr>
          <a:lstStyle/>
          <a:p>
            <a:pPr algn="ctr"/>
            <a:r>
              <a:rPr lang="en-US" sz="4400" b="1" dirty="0">
                <a:latin typeface="Trade Gothic LT Std" pitchFamily="2" charset="0"/>
              </a:rPr>
              <a:t>Types of Grants (2023-2024 Award Amounts)</a:t>
            </a:r>
          </a:p>
        </p:txBody>
      </p:sp>
      <p:sp>
        <p:nvSpPr>
          <p:cNvPr id="5" name="TextBox 4">
            <a:extLst>
              <a:ext uri="{FF2B5EF4-FFF2-40B4-BE49-F238E27FC236}">
                <a16:creationId xmlns:a16="http://schemas.microsoft.com/office/drawing/2014/main" id="{367F8E3F-F893-DD41-8E05-7A6C6F8E66DD}"/>
              </a:ext>
            </a:extLst>
          </p:cNvPr>
          <p:cNvSpPr txBox="1"/>
          <p:nvPr/>
        </p:nvSpPr>
        <p:spPr>
          <a:xfrm>
            <a:off x="377190" y="971515"/>
            <a:ext cx="10318519" cy="5509200"/>
          </a:xfrm>
          <a:prstGeom prst="rect">
            <a:avLst/>
          </a:prstGeom>
          <a:noFill/>
        </p:spPr>
        <p:txBody>
          <a:bodyPr wrap="square" rtlCol="0">
            <a:spAutoFit/>
          </a:bodyPr>
          <a:lstStyle/>
          <a:p>
            <a:pPr marL="230188" indent="-230188">
              <a:buFont typeface="Arial" panose="020B0604020202020204" pitchFamily="34" charset="0"/>
              <a:buChar char="•"/>
            </a:pPr>
            <a:r>
              <a:rPr lang="en-US" sz="3200" b="1" dirty="0">
                <a:solidFill>
                  <a:srgbClr val="E97726"/>
                </a:solidFill>
                <a:latin typeface="Trade Gothic LT Std" pitchFamily="2" charset="0"/>
              </a:rPr>
              <a:t>Federal PELL Grant</a:t>
            </a:r>
          </a:p>
          <a:p>
            <a:pPr>
              <a:tabLst>
                <a:tab pos="461963" algn="l"/>
              </a:tabLst>
            </a:pPr>
            <a:r>
              <a:rPr lang="en-US" sz="3200" b="1" dirty="0">
                <a:latin typeface="Trade Gothic LT Std" pitchFamily="2" charset="0"/>
              </a:rPr>
              <a:t>	</a:t>
            </a:r>
            <a:r>
              <a:rPr lang="en-US" sz="3200" dirty="0">
                <a:latin typeface="Trade Gothic LT Std" pitchFamily="2" charset="0"/>
              </a:rPr>
              <a:t>Up to $7,395, determined by SAI</a:t>
            </a:r>
          </a:p>
          <a:p>
            <a:pPr marL="230188" indent="-230188">
              <a:buFont typeface="Arial" panose="020B0604020202020204" pitchFamily="34" charset="0"/>
              <a:buChar char="•"/>
            </a:pPr>
            <a:r>
              <a:rPr lang="en-US" sz="3200" b="1" dirty="0">
                <a:solidFill>
                  <a:srgbClr val="E97726"/>
                </a:solidFill>
                <a:latin typeface="Trade Gothic LT Std" pitchFamily="2" charset="0"/>
              </a:rPr>
              <a:t>Illinois MAP Grant</a:t>
            </a:r>
          </a:p>
          <a:p>
            <a:pPr>
              <a:tabLst>
                <a:tab pos="461963" algn="l"/>
              </a:tabLst>
            </a:pPr>
            <a:r>
              <a:rPr lang="en-US" sz="3200" b="1" dirty="0">
                <a:latin typeface="Trade Gothic LT Std" pitchFamily="2" charset="0"/>
              </a:rPr>
              <a:t>	</a:t>
            </a:r>
            <a:r>
              <a:rPr lang="en-US" sz="3200" dirty="0">
                <a:latin typeface="Trade Gothic LT Std" pitchFamily="2" charset="0"/>
              </a:rPr>
              <a:t>Up to $8,400, determined by SAI</a:t>
            </a:r>
          </a:p>
          <a:p>
            <a:pPr marL="230188" indent="-230188">
              <a:buFont typeface="Arial" panose="020B0604020202020204" pitchFamily="34" charset="0"/>
              <a:buChar char="•"/>
            </a:pPr>
            <a:r>
              <a:rPr lang="en-US" sz="3200" b="1" dirty="0">
                <a:solidFill>
                  <a:srgbClr val="E97726"/>
                </a:solidFill>
                <a:latin typeface="Trade Gothic LT Std" pitchFamily="2" charset="0"/>
              </a:rPr>
              <a:t>Federal SEOG Grant</a:t>
            </a:r>
          </a:p>
          <a:p>
            <a:pPr>
              <a:tabLst>
                <a:tab pos="461963" algn="l"/>
              </a:tabLst>
            </a:pPr>
            <a:r>
              <a:rPr lang="en-US" sz="3200" b="1" dirty="0">
                <a:latin typeface="Trade Gothic LT Std" pitchFamily="2" charset="0"/>
              </a:rPr>
              <a:t>	</a:t>
            </a:r>
            <a:r>
              <a:rPr lang="en-US" sz="3200" dirty="0">
                <a:latin typeface="Trade Gothic LT Std" pitchFamily="2" charset="0"/>
              </a:rPr>
              <a:t>$1,000 for students with </a:t>
            </a:r>
          </a:p>
          <a:p>
            <a:pPr>
              <a:tabLst>
                <a:tab pos="461963" algn="l"/>
              </a:tabLst>
            </a:pPr>
            <a:r>
              <a:rPr lang="en-US" sz="3200" dirty="0">
                <a:latin typeface="Trade Gothic LT Std" pitchFamily="2" charset="0"/>
              </a:rPr>
              <a:t>	exceptional need</a:t>
            </a:r>
          </a:p>
          <a:p>
            <a:pPr marL="230188" indent="-230188">
              <a:buFont typeface="Arial" panose="020B0604020202020204" pitchFamily="34" charset="0"/>
              <a:buChar char="•"/>
            </a:pPr>
            <a:r>
              <a:rPr lang="en-US" sz="3200" b="1" dirty="0">
                <a:solidFill>
                  <a:srgbClr val="E97726"/>
                </a:solidFill>
                <a:latin typeface="Trade Gothic LT Std" pitchFamily="2" charset="0"/>
              </a:rPr>
              <a:t>TEACH Grant</a:t>
            </a:r>
          </a:p>
          <a:p>
            <a:pPr>
              <a:tabLst>
                <a:tab pos="461963" algn="l"/>
              </a:tabLst>
            </a:pPr>
            <a:r>
              <a:rPr lang="en-US" sz="3200" b="1" dirty="0">
                <a:latin typeface="Trade Gothic LT Std" pitchFamily="2" charset="0"/>
              </a:rPr>
              <a:t>	</a:t>
            </a:r>
            <a:r>
              <a:rPr lang="en-US" sz="3200" dirty="0">
                <a:latin typeface="Trade Gothic LT Std" pitchFamily="2" charset="0"/>
              </a:rPr>
              <a:t>Pays up to $3,772 p/year</a:t>
            </a:r>
          </a:p>
          <a:p>
            <a:pPr>
              <a:tabLst>
                <a:tab pos="461963" algn="l"/>
              </a:tabLst>
            </a:pPr>
            <a:r>
              <a:rPr lang="en-US" sz="3200" dirty="0">
                <a:latin typeface="Trade Gothic LT Std" pitchFamily="2" charset="0"/>
              </a:rPr>
              <a:t>	Requires 3.25 GPA</a:t>
            </a:r>
          </a:p>
          <a:p>
            <a:pPr>
              <a:tabLst>
                <a:tab pos="461963" algn="l"/>
              </a:tabLst>
            </a:pPr>
            <a:r>
              <a:rPr lang="en-US" sz="3200" dirty="0">
                <a:latin typeface="Trade Gothic LT Std" pitchFamily="2" charset="0"/>
              </a:rPr>
              <a:t>	After graduation 4-year work requirement</a:t>
            </a:r>
          </a:p>
        </p:txBody>
      </p:sp>
      <p:pic>
        <p:nvPicPr>
          <p:cNvPr id="6" name="Picture 5">
            <a:extLst>
              <a:ext uri="{FF2B5EF4-FFF2-40B4-BE49-F238E27FC236}">
                <a16:creationId xmlns:a16="http://schemas.microsoft.com/office/drawing/2014/main" id="{6D848AF5-D027-1577-BCF5-70FAC2B65C0B}"/>
              </a:ext>
            </a:extLst>
          </p:cNvPr>
          <p:cNvPicPr>
            <a:picLocks noChangeAspect="1"/>
          </p:cNvPicPr>
          <p:nvPr/>
        </p:nvPicPr>
        <p:blipFill rotWithShape="1">
          <a:blip r:embed="rId3">
            <a:extLst>
              <a:ext uri="{28A0092B-C50C-407E-A947-70E740481C1C}">
                <a14:useLocalDpi xmlns:a14="http://schemas.microsoft.com/office/drawing/2010/main" val="0"/>
              </a:ext>
            </a:extLst>
          </a:blip>
          <a:srcRect l="10444" t="15467" r="10222" b="36799"/>
          <a:stretch/>
        </p:blipFill>
        <p:spPr>
          <a:xfrm>
            <a:off x="7074454" y="2122147"/>
            <a:ext cx="5038344" cy="3031474"/>
          </a:xfrm>
          <a:prstGeom prst="rect">
            <a:avLst/>
          </a:prstGeom>
        </p:spPr>
      </p:pic>
    </p:spTree>
    <p:extLst>
      <p:ext uri="{BB962C8B-B14F-4D97-AF65-F5344CB8AC3E}">
        <p14:creationId xmlns:p14="http://schemas.microsoft.com/office/powerpoint/2010/main" val="4013168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Student Loans</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90" y="1213348"/>
            <a:ext cx="6345501" cy="3939540"/>
          </a:xfrm>
          <a:prstGeom prst="rect">
            <a:avLst/>
          </a:prstGeom>
          <a:noFill/>
        </p:spPr>
        <p:txBody>
          <a:bodyPr wrap="square" rtlCol="0">
            <a:spAutoFit/>
          </a:bodyPr>
          <a:lstStyle/>
          <a:p>
            <a:r>
              <a:rPr lang="en-US" sz="2500" dirty="0">
                <a:latin typeface="Trade Gothic LT Std" pitchFamily="2" charset="0"/>
              </a:rPr>
              <a:t>1. </a:t>
            </a:r>
            <a:r>
              <a:rPr lang="en-US" sz="2500" b="1" dirty="0">
                <a:solidFill>
                  <a:srgbClr val="E97726"/>
                </a:solidFill>
                <a:latin typeface="Trade Gothic LT Std" pitchFamily="2" charset="0"/>
              </a:rPr>
              <a:t>Federal Direct Loans*</a:t>
            </a:r>
            <a:endParaRPr lang="en-US" sz="2500" dirty="0">
              <a:latin typeface="Trade Gothic LT Std" pitchFamily="2" charset="0"/>
            </a:endParaRPr>
          </a:p>
          <a:p>
            <a:r>
              <a:rPr lang="en-US" sz="2500" dirty="0">
                <a:latin typeface="Trade Gothic LT Std" pitchFamily="2" charset="0"/>
              </a:rPr>
              <a:t>	-Subsidized</a:t>
            </a:r>
          </a:p>
          <a:p>
            <a:r>
              <a:rPr lang="en-US" sz="2500" dirty="0">
                <a:latin typeface="Trade Gothic LT Std" pitchFamily="2" charset="0"/>
              </a:rPr>
              <a:t>	-Unsubsidized</a:t>
            </a:r>
          </a:p>
          <a:p>
            <a:r>
              <a:rPr lang="en-US" sz="2500" dirty="0">
                <a:latin typeface="Trade Gothic LT Std" pitchFamily="2" charset="0"/>
              </a:rPr>
              <a:t>	-Parent PLUS</a:t>
            </a:r>
          </a:p>
          <a:p>
            <a:endParaRPr lang="en-US" sz="2500" dirty="0">
              <a:solidFill>
                <a:srgbClr val="FF0000"/>
              </a:solidFill>
              <a:latin typeface="Trade Gothic LT Std" pitchFamily="2" charset="0"/>
            </a:endParaRPr>
          </a:p>
          <a:p>
            <a:r>
              <a:rPr lang="en-US" sz="2500" dirty="0">
                <a:latin typeface="Trade Gothic LT Std" pitchFamily="2" charset="0"/>
              </a:rPr>
              <a:t>2. </a:t>
            </a:r>
            <a:r>
              <a:rPr lang="en-US" sz="2500" b="1" dirty="0">
                <a:solidFill>
                  <a:srgbClr val="E97726"/>
                </a:solidFill>
                <a:latin typeface="Trade Gothic LT Std" pitchFamily="2" charset="0"/>
              </a:rPr>
              <a:t>Private Student Loans</a:t>
            </a:r>
          </a:p>
          <a:p>
            <a:endParaRPr lang="en-US" sz="2000" i="1" dirty="0">
              <a:solidFill>
                <a:srgbClr val="E97726"/>
              </a:solidFill>
              <a:latin typeface="Trade Gothic LT Std" pitchFamily="2" charset="0"/>
            </a:endParaRPr>
          </a:p>
          <a:p>
            <a:endParaRPr lang="en-US" sz="2000" i="1" dirty="0">
              <a:solidFill>
                <a:srgbClr val="E97726"/>
              </a:solidFill>
              <a:latin typeface="Trade Gothic LT Std" pitchFamily="2" charset="0"/>
            </a:endParaRPr>
          </a:p>
          <a:p>
            <a:r>
              <a:rPr lang="en-US" sz="2000" i="1" dirty="0">
                <a:solidFill>
                  <a:srgbClr val="E97726"/>
                </a:solidFill>
                <a:latin typeface="Trade Gothic LT Std" pitchFamily="2" charset="0"/>
              </a:rPr>
              <a:t>*Students must be enrolled in at least half-time (6 credit hours) status with Financial Aid eligible coursework to qualify for Federal loans.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4240" t="15238" r="16440" b="19455"/>
          <a:stretch/>
        </p:blipFill>
        <p:spPr>
          <a:xfrm rot="385112">
            <a:off x="6960279" y="887435"/>
            <a:ext cx="4068147" cy="4478694"/>
          </a:xfrm>
          <a:prstGeom prst="rect">
            <a:avLst/>
          </a:prstGeom>
        </p:spPr>
      </p:pic>
    </p:spTree>
    <p:extLst>
      <p:ext uri="{BB962C8B-B14F-4D97-AF65-F5344CB8AC3E}">
        <p14:creationId xmlns:p14="http://schemas.microsoft.com/office/powerpoint/2010/main" val="3466819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489585" y="619978"/>
            <a:ext cx="11212830" cy="707886"/>
          </a:xfrm>
          <a:prstGeom prst="rect">
            <a:avLst/>
          </a:prstGeom>
          <a:noFill/>
        </p:spPr>
        <p:txBody>
          <a:bodyPr wrap="square" rtlCol="0">
            <a:spAutoFit/>
          </a:bodyPr>
          <a:lstStyle/>
          <a:p>
            <a:pPr algn="ctr"/>
            <a:r>
              <a:rPr lang="en-US" sz="4000" b="1" dirty="0">
                <a:latin typeface="Trade Gothic LT Std" pitchFamily="2" charset="0"/>
              </a:rPr>
              <a:t>Dependent Direct Loan Borrowing Limits</a:t>
            </a:r>
          </a:p>
        </p:txBody>
      </p:sp>
      <p:graphicFrame>
        <p:nvGraphicFramePr>
          <p:cNvPr id="2" name="Table 6">
            <a:extLst>
              <a:ext uri="{FF2B5EF4-FFF2-40B4-BE49-F238E27FC236}">
                <a16:creationId xmlns:a16="http://schemas.microsoft.com/office/drawing/2014/main" id="{E15E98FB-D2D6-F8DF-0BC5-04E46493323F}"/>
              </a:ext>
            </a:extLst>
          </p:cNvPr>
          <p:cNvGraphicFramePr>
            <a:graphicFrameLocks noGrp="1"/>
          </p:cNvGraphicFramePr>
          <p:nvPr/>
        </p:nvGraphicFramePr>
        <p:xfrm>
          <a:off x="1329745" y="1547091"/>
          <a:ext cx="9307720" cy="1371600"/>
        </p:xfrm>
        <a:graphic>
          <a:graphicData uri="http://schemas.openxmlformats.org/drawingml/2006/table">
            <a:tbl>
              <a:tblPr firstRow="1" bandRow="1">
                <a:tableStyleId>{5C22544A-7EE6-4342-B048-85BDC9FD1C3A}</a:tableStyleId>
              </a:tblPr>
              <a:tblGrid>
                <a:gridCol w="3554139">
                  <a:extLst>
                    <a:ext uri="{9D8B030D-6E8A-4147-A177-3AD203B41FA5}">
                      <a16:colId xmlns:a16="http://schemas.microsoft.com/office/drawing/2014/main" val="2873344194"/>
                    </a:ext>
                  </a:extLst>
                </a:gridCol>
                <a:gridCol w="5753581">
                  <a:extLst>
                    <a:ext uri="{9D8B030D-6E8A-4147-A177-3AD203B41FA5}">
                      <a16:colId xmlns:a16="http://schemas.microsoft.com/office/drawing/2014/main" val="211828653"/>
                    </a:ext>
                  </a:extLst>
                </a:gridCol>
              </a:tblGrid>
              <a:tr h="370840">
                <a:tc>
                  <a:txBody>
                    <a:bodyPr/>
                    <a:lstStyle/>
                    <a:p>
                      <a:pPr algn="ctr"/>
                      <a:r>
                        <a:rPr lang="en-US" sz="2400" dirty="0"/>
                        <a:t>Grade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Amount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08665327"/>
                  </a:ext>
                </a:extLst>
              </a:tr>
              <a:tr h="370840">
                <a:tc>
                  <a:txBody>
                    <a:bodyPr/>
                    <a:lstStyle/>
                    <a:p>
                      <a:pPr algn="ctr"/>
                      <a:r>
                        <a:rPr lang="en-US" sz="2400" dirty="0"/>
                        <a:t>Junior/Senior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$5,500 Subsidized; $2,000 Unsubsidized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0894269"/>
                  </a:ext>
                </a:extLst>
              </a:tr>
              <a:tr h="370840">
                <a:tc>
                  <a:txBody>
                    <a:bodyPr/>
                    <a:lstStyle/>
                    <a:p>
                      <a:pPr algn="ctr"/>
                      <a:r>
                        <a:rPr lang="en-US" sz="2400" dirty="0"/>
                        <a:t>Aggregate Loan Limits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$31K- $23K Sub, $8K Unsub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990096"/>
                  </a:ext>
                </a:extLst>
              </a:tr>
            </a:tbl>
          </a:graphicData>
        </a:graphic>
      </p:graphicFrame>
      <p:sp>
        <p:nvSpPr>
          <p:cNvPr id="3" name="TextBox 2">
            <a:extLst>
              <a:ext uri="{FF2B5EF4-FFF2-40B4-BE49-F238E27FC236}">
                <a16:creationId xmlns:a16="http://schemas.microsoft.com/office/drawing/2014/main" id="{3C9D4086-15BA-9959-9DC0-E0CE75316766}"/>
              </a:ext>
            </a:extLst>
          </p:cNvPr>
          <p:cNvSpPr txBox="1"/>
          <p:nvPr/>
        </p:nvSpPr>
        <p:spPr>
          <a:xfrm>
            <a:off x="377190" y="3015077"/>
            <a:ext cx="11212830" cy="707886"/>
          </a:xfrm>
          <a:prstGeom prst="rect">
            <a:avLst/>
          </a:prstGeom>
          <a:noFill/>
        </p:spPr>
        <p:txBody>
          <a:bodyPr wrap="square" rtlCol="0">
            <a:spAutoFit/>
          </a:bodyPr>
          <a:lstStyle/>
          <a:p>
            <a:pPr algn="ctr"/>
            <a:r>
              <a:rPr lang="en-US" sz="4000" b="1" dirty="0">
                <a:latin typeface="Trade Gothic LT Std" pitchFamily="2" charset="0"/>
              </a:rPr>
              <a:t>Independent Direct Loan Borrowing Limits</a:t>
            </a:r>
          </a:p>
        </p:txBody>
      </p:sp>
      <p:sp>
        <p:nvSpPr>
          <p:cNvPr id="5" name="TextBox 4">
            <a:extLst>
              <a:ext uri="{FF2B5EF4-FFF2-40B4-BE49-F238E27FC236}">
                <a16:creationId xmlns:a16="http://schemas.microsoft.com/office/drawing/2014/main" id="{0A0ED0C4-DAA0-2123-4433-B69821A72784}"/>
              </a:ext>
            </a:extLst>
          </p:cNvPr>
          <p:cNvSpPr txBox="1"/>
          <p:nvPr/>
        </p:nvSpPr>
        <p:spPr>
          <a:xfrm>
            <a:off x="1468582" y="3704490"/>
            <a:ext cx="9328727" cy="1754326"/>
          </a:xfrm>
          <a:prstGeom prst="rect">
            <a:avLst/>
          </a:prstGeom>
          <a:noFill/>
        </p:spPr>
        <p:txBody>
          <a:bodyPr wrap="square" rtlCol="0">
            <a:spAutoFit/>
          </a:bodyPr>
          <a:lstStyle/>
          <a:p>
            <a:r>
              <a:rPr lang="en-US" dirty="0"/>
              <a:t>Once you become an independent student, which happens at age 24, or if you become married, have a child, or are a veteran, your unsubsidized loan aggregate limit increases from $8,000, as shown above, to $34,500. The subsidized limit stays the same at $31,000. </a:t>
            </a:r>
          </a:p>
          <a:p>
            <a:endParaRPr lang="en-US" dirty="0"/>
          </a:p>
          <a:p>
            <a:r>
              <a:rPr lang="en-US" dirty="0"/>
              <a:t>This makes your independent aggregate loan limit: $57,500 ($23,000 subsidized, $34,500 unsubsidized)</a:t>
            </a:r>
          </a:p>
        </p:txBody>
      </p:sp>
    </p:spTree>
    <p:extLst>
      <p:ext uri="{BB962C8B-B14F-4D97-AF65-F5344CB8AC3E}">
        <p14:creationId xmlns:p14="http://schemas.microsoft.com/office/powerpoint/2010/main" val="3602997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pPr algn="ctr"/>
            <a:r>
              <a:rPr lang="en-US" sz="4000" b="1" dirty="0">
                <a:latin typeface="Trade Gothic LT Std" pitchFamily="2" charset="0"/>
              </a:rPr>
              <a:t>Parent Plus Loan</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4240" t="15238" r="16440" b="19455"/>
          <a:stretch/>
        </p:blipFill>
        <p:spPr>
          <a:xfrm>
            <a:off x="8022210" y="1381873"/>
            <a:ext cx="3843357" cy="4231219"/>
          </a:xfrm>
          <a:prstGeom prst="rect">
            <a:avLst/>
          </a:prstGeom>
        </p:spPr>
      </p:pic>
      <p:sp>
        <p:nvSpPr>
          <p:cNvPr id="2" name="TextBox 1">
            <a:extLst>
              <a:ext uri="{FF2B5EF4-FFF2-40B4-BE49-F238E27FC236}">
                <a16:creationId xmlns:a16="http://schemas.microsoft.com/office/drawing/2014/main" id="{26516C75-59F9-E776-0F7F-3BC16668F441}"/>
              </a:ext>
            </a:extLst>
          </p:cNvPr>
          <p:cNvSpPr txBox="1"/>
          <p:nvPr/>
        </p:nvSpPr>
        <p:spPr>
          <a:xfrm>
            <a:off x="377189" y="1211888"/>
            <a:ext cx="7861837"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rgbClr val="001D35"/>
                </a:solidFill>
                <a:latin typeface="Google Sans"/>
              </a:rPr>
              <a:t>A</a:t>
            </a:r>
            <a:r>
              <a:rPr lang="en-US" sz="2000" dirty="0">
                <a:solidFill>
                  <a:srgbClr val="E97726"/>
                </a:solidFill>
                <a:latin typeface="Trade Gothic LT Std" pitchFamily="2" charset="0"/>
              </a:rPr>
              <a:t> parent-plus </a:t>
            </a:r>
            <a:r>
              <a:rPr lang="en-US" sz="2000" dirty="0">
                <a:solidFill>
                  <a:srgbClr val="001D35"/>
                </a:solidFill>
                <a:latin typeface="Google Sans"/>
              </a:rPr>
              <a:t>loan is a federal </a:t>
            </a:r>
            <a:r>
              <a:rPr lang="en-US" sz="2000" b="0" i="0" dirty="0">
                <a:solidFill>
                  <a:srgbClr val="001D35"/>
                </a:solidFill>
                <a:effectLst/>
                <a:latin typeface="Google Sans"/>
              </a:rPr>
              <a:t>student loan taken out in </a:t>
            </a:r>
            <a:r>
              <a:rPr lang="en-US" sz="2000" b="1" i="0" dirty="0">
                <a:solidFill>
                  <a:srgbClr val="001D35"/>
                </a:solidFill>
                <a:effectLst/>
                <a:latin typeface="Google Sans"/>
              </a:rPr>
              <a:t>the parent's name</a:t>
            </a:r>
            <a:r>
              <a:rPr lang="en-US" sz="2000" b="0" i="0" dirty="0">
                <a:solidFill>
                  <a:srgbClr val="001D35"/>
                </a:solidFill>
                <a:effectLst/>
                <a:latin typeface="Google Sans"/>
              </a:rPr>
              <a:t>. The parent is ultimately responsible for repaying the loan.</a:t>
            </a:r>
          </a:p>
          <a:p>
            <a:endParaRPr lang="en-US" sz="2000" b="0" i="0" dirty="0">
              <a:solidFill>
                <a:srgbClr val="001D35"/>
              </a:solidFill>
              <a:effectLst/>
              <a:latin typeface="Google Sans"/>
            </a:endParaRPr>
          </a:p>
          <a:p>
            <a:pPr marL="342900" indent="-342900">
              <a:buFont typeface="Arial" panose="020B0604020202020204" pitchFamily="34" charset="0"/>
              <a:buChar char="•"/>
            </a:pPr>
            <a:r>
              <a:rPr lang="en-US" sz="2000" dirty="0">
                <a:solidFill>
                  <a:srgbClr val="001D35"/>
                </a:solidFill>
                <a:latin typeface="Google Sans"/>
              </a:rPr>
              <a:t>While this is better than pursuing a private loan, we recommend looking into scholarships or payment plans before going this route, as PPLs carry higher interest rates similar to those of private loans. </a:t>
            </a:r>
          </a:p>
          <a:p>
            <a:pPr marL="342900" indent="-342900">
              <a:buFont typeface="Arial" panose="020B0604020202020204" pitchFamily="34" charset="0"/>
              <a:buChar char="•"/>
            </a:pPr>
            <a:endParaRPr lang="en-US" sz="2000" dirty="0">
              <a:solidFill>
                <a:srgbClr val="001D35"/>
              </a:solidFill>
              <a:latin typeface="Google Sans"/>
            </a:endParaRPr>
          </a:p>
          <a:p>
            <a:pPr marL="342900" indent="-342900">
              <a:buFont typeface="Arial" panose="020B0604020202020204" pitchFamily="34" charset="0"/>
              <a:buChar char="•"/>
            </a:pPr>
            <a:r>
              <a:rPr lang="en-US" sz="2000" dirty="0">
                <a:solidFill>
                  <a:srgbClr val="001D35"/>
                </a:solidFill>
                <a:latin typeface="Google Sans"/>
              </a:rPr>
              <a:t>There aren’t aggregate limits to PPL’s and can be issued up to cost-of-attendance. Meaning if you take our COA and deduct what financial aid you are set to receive (grants, loans, scholarships, federal work-study, etc.,), that can be your total PPL amount. </a:t>
            </a:r>
          </a:p>
          <a:p>
            <a:endParaRPr lang="en-US" sz="2000" dirty="0">
              <a:solidFill>
                <a:srgbClr val="001D35"/>
              </a:solidFill>
              <a:latin typeface="Google Sans"/>
            </a:endParaRPr>
          </a:p>
          <a:p>
            <a:pPr marL="342900" indent="-342900">
              <a:buFont typeface="Arial" panose="020B0604020202020204" pitchFamily="34" charset="0"/>
              <a:buChar char="•"/>
            </a:pPr>
            <a:r>
              <a:rPr lang="en-US" sz="2000" dirty="0">
                <a:solidFill>
                  <a:srgbClr val="001D35"/>
                </a:solidFill>
                <a:latin typeface="Google Sans"/>
              </a:rPr>
              <a:t>If you apply and are denied, you can request an endorser, or your child can receive additional unsubsidized loan money.</a:t>
            </a:r>
            <a:endParaRPr lang="en-US" sz="2000" dirty="0">
              <a:latin typeface="Trade Gothic LT Std" pitchFamily="2" charset="0"/>
            </a:endParaRPr>
          </a:p>
        </p:txBody>
      </p:sp>
    </p:spTree>
    <p:extLst>
      <p:ext uri="{BB962C8B-B14F-4D97-AF65-F5344CB8AC3E}">
        <p14:creationId xmlns:p14="http://schemas.microsoft.com/office/powerpoint/2010/main" val="3700967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07886"/>
          </a:xfrm>
          <a:prstGeom prst="rect">
            <a:avLst/>
          </a:prstGeom>
          <a:noFill/>
        </p:spPr>
        <p:txBody>
          <a:bodyPr wrap="square" rtlCol="0">
            <a:spAutoFit/>
          </a:bodyPr>
          <a:lstStyle/>
          <a:p>
            <a:r>
              <a:rPr lang="en-US" sz="4000" b="1" dirty="0">
                <a:latin typeface="Trade Gothic LT Std" pitchFamily="2" charset="0"/>
              </a:rPr>
              <a:t>Scholarships</a:t>
            </a:r>
          </a:p>
        </p:txBody>
      </p:sp>
      <p:sp>
        <p:nvSpPr>
          <p:cNvPr id="7" name="TextBox 6">
            <a:extLst>
              <a:ext uri="{FF2B5EF4-FFF2-40B4-BE49-F238E27FC236}">
                <a16:creationId xmlns:a16="http://schemas.microsoft.com/office/drawing/2014/main" id="{E8435973-4B78-DA40-9DD9-83904FDF8812}"/>
              </a:ext>
            </a:extLst>
          </p:cNvPr>
          <p:cNvSpPr txBox="1"/>
          <p:nvPr/>
        </p:nvSpPr>
        <p:spPr>
          <a:xfrm>
            <a:off x="300990" y="1059120"/>
            <a:ext cx="11212830" cy="4739759"/>
          </a:xfrm>
          <a:prstGeom prst="rect">
            <a:avLst/>
          </a:prstGeom>
          <a:noFill/>
        </p:spPr>
        <p:txBody>
          <a:bodyPr wrap="square" rtlCol="0">
            <a:spAutoFit/>
          </a:bodyPr>
          <a:lstStyle/>
          <a:p>
            <a:r>
              <a:rPr lang="en-US" altLang="en-US" sz="2400" b="1" dirty="0">
                <a:solidFill>
                  <a:srgbClr val="E97726"/>
                </a:solidFill>
                <a:latin typeface="Trade Gothic LT Std"/>
                <a:ea typeface="ＭＳ Ｐゴシック" panose="020B0600070205080204" pitchFamily="34" charset="-128"/>
              </a:rPr>
              <a:t>GovState Scholarship homepage: </a:t>
            </a:r>
            <a:r>
              <a:rPr lang="en-US" altLang="en-US" sz="2400" dirty="0">
                <a:latin typeface="Trade Gothic LT Std"/>
                <a:ea typeface="ＭＳ Ｐゴシック" panose="020B0600070205080204" pitchFamily="34" charset="-128"/>
              </a:rPr>
              <a:t>www.govst.edu/Scholarships/ </a:t>
            </a:r>
          </a:p>
          <a:p>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Scholarship Universe: </a:t>
            </a:r>
            <a:r>
              <a:rPr lang="en-US" altLang="en-US" sz="2400" dirty="0">
                <a:latin typeface="Trade Gothic LT Std"/>
                <a:ea typeface="ＭＳ Ｐゴシック" panose="020B0600070205080204" pitchFamily="34" charset="-128"/>
              </a:rPr>
              <a:t>www.govst.scholarshipuniverse.com/public</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r>
              <a:rPr lang="en-US" altLang="en-US" sz="2400" b="1" dirty="0">
                <a:solidFill>
                  <a:srgbClr val="E97726"/>
                </a:solidFill>
                <a:latin typeface="Trade Gothic LT Std"/>
                <a:ea typeface="ＭＳ Ｐゴシック" panose="020B0600070205080204" pitchFamily="34" charset="-128"/>
              </a:rPr>
              <a:t>With Scholarship Universe, Students will be able to:  </a:t>
            </a:r>
          </a:p>
          <a:p>
            <a:pPr marL="571500" indent="-571500">
              <a:buFont typeface="Wingdings" panose="05000000000000000000" pitchFamily="2" charset="2"/>
              <a:buChar char="q"/>
            </a:pPr>
            <a:endParaRPr lang="en-US" altLang="en-US" sz="2400" b="1" dirty="0">
              <a:solidFill>
                <a:srgbClr val="E97726"/>
              </a:solidFill>
              <a:latin typeface="Trade Gothic LT Std"/>
              <a:ea typeface="ＭＳ Ｐゴシック" panose="020B0600070205080204" pitchFamily="34" charset="-128"/>
            </a:endParaRP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Answer questions and match to scholarship opportunities they are eligible for</a:t>
            </a:r>
          </a:p>
          <a:p>
            <a:pPr marL="1200150" lvl="2" indent="-285750">
              <a:buFont typeface="Arial" panose="020B0604020202020204" pitchFamily="34" charset="0"/>
              <a:buChar char="•"/>
            </a:pPr>
            <a:r>
              <a:rPr lang="en-US" dirty="0">
                <a:latin typeface="Trade Gothic LT Std"/>
                <a:ea typeface="ＭＳ Ｐゴシック" panose="020B0600070205080204" pitchFamily="34" charset="-128"/>
              </a:rPr>
              <a:t>The more you answer, the more scholarships you match to</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Easily apply online to multiple scholarship opportunities through a personalized portal</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See scholarship metrics to determine their chances and effort required to apply</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Be alerted whenever they are matched to new scholarship opportunities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GovState and external scholarships</a:t>
            </a:r>
          </a:p>
          <a:p>
            <a:pPr marL="742950" lvl="1" indent="-285750">
              <a:buFont typeface="Arial" panose="020B0604020202020204" pitchFamily="34" charset="0"/>
              <a:buChar char="•"/>
            </a:pPr>
            <a:r>
              <a:rPr lang="en-US" dirty="0">
                <a:latin typeface="Trade Gothic LT Std"/>
                <a:ea typeface="ＭＳ Ｐゴシック" panose="020B0600070205080204" pitchFamily="34" charset="-128"/>
              </a:rPr>
              <a:t>All vetted = no questioning if the scholarship is legit</a:t>
            </a:r>
          </a:p>
          <a:p>
            <a:pPr marL="914400" lvl="1" indent="-457200">
              <a:buFont typeface="Wingdings" panose="05000000000000000000" pitchFamily="2" charset="2"/>
              <a:buChar char="v"/>
            </a:pPr>
            <a:endParaRPr lang="en-US" altLang="en-US" sz="3200" b="1" dirty="0">
              <a:solidFill>
                <a:srgbClr val="E97726"/>
              </a:solidFill>
              <a:latin typeface="Trade Gothic LT Std"/>
              <a:ea typeface="ＭＳ Ｐゴシック" panose="020B0600070205080204" pitchFamily="34" charset="-128"/>
            </a:endParaRPr>
          </a:p>
        </p:txBody>
      </p:sp>
      <p:pic>
        <p:nvPicPr>
          <p:cNvPr id="3" name="Picture 2">
            <a:extLst>
              <a:ext uri="{FF2B5EF4-FFF2-40B4-BE49-F238E27FC236}">
                <a16:creationId xmlns:a16="http://schemas.microsoft.com/office/drawing/2014/main" id="{07EC36CF-CA2E-9CC9-0E29-B45B8B494D0E}"/>
              </a:ext>
            </a:extLst>
          </p:cNvPr>
          <p:cNvPicPr>
            <a:picLocks noChangeAspect="1"/>
          </p:cNvPicPr>
          <p:nvPr/>
        </p:nvPicPr>
        <p:blipFill>
          <a:blip r:embed="rId3"/>
          <a:stretch>
            <a:fillRect/>
          </a:stretch>
        </p:blipFill>
        <p:spPr>
          <a:xfrm>
            <a:off x="9161451" y="1080576"/>
            <a:ext cx="2914286" cy="4133333"/>
          </a:xfrm>
          <a:prstGeom prst="rect">
            <a:avLst/>
          </a:prstGeom>
          <a:ln>
            <a:solidFill>
              <a:srgbClr val="E97726"/>
            </a:solidFill>
          </a:ln>
          <a:scene3d>
            <a:camera prst="orthographicFront"/>
            <a:lightRig rig="threePt" dir="t"/>
          </a:scene3d>
          <a:sp3d>
            <a:bevelT w="139700" prst="cross"/>
          </a:sp3d>
        </p:spPr>
      </p:pic>
    </p:spTree>
    <p:extLst>
      <p:ext uri="{BB962C8B-B14F-4D97-AF65-F5344CB8AC3E}">
        <p14:creationId xmlns:p14="http://schemas.microsoft.com/office/powerpoint/2010/main" val="2523668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769441"/>
          </a:xfrm>
          <a:prstGeom prst="rect">
            <a:avLst/>
          </a:prstGeom>
          <a:noFill/>
        </p:spPr>
        <p:txBody>
          <a:bodyPr wrap="square" rtlCol="0">
            <a:spAutoFit/>
          </a:bodyPr>
          <a:lstStyle/>
          <a:p>
            <a:pPr algn="ctr"/>
            <a:r>
              <a:rPr lang="en-US" sz="4400" b="1" dirty="0">
                <a:latin typeface="Trade Gothic LT Std" pitchFamily="2" charset="0"/>
              </a:rPr>
              <a:t>Federal Work Study</a:t>
            </a:r>
          </a:p>
        </p:txBody>
      </p:sp>
      <p:sp>
        <p:nvSpPr>
          <p:cNvPr id="5" name="TextBox 4">
            <a:extLst>
              <a:ext uri="{FF2B5EF4-FFF2-40B4-BE49-F238E27FC236}">
                <a16:creationId xmlns:a16="http://schemas.microsoft.com/office/drawing/2014/main" id="{7334B85D-9EA6-6443-860C-161F366C31E8}"/>
              </a:ext>
            </a:extLst>
          </p:cNvPr>
          <p:cNvSpPr txBox="1"/>
          <p:nvPr/>
        </p:nvSpPr>
        <p:spPr>
          <a:xfrm>
            <a:off x="377189" y="1092970"/>
            <a:ext cx="9949066" cy="4909036"/>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E97726"/>
                </a:solidFill>
                <a:latin typeface="Trade Gothic LT Std" pitchFamily="2" charset="0"/>
              </a:rPr>
              <a:t>Allows students to earn money to help pay for educational expenses</a:t>
            </a:r>
          </a:p>
          <a:p>
            <a:pPr marL="342900" indent="-342900">
              <a:buFont typeface="Arial" panose="020B0604020202020204" pitchFamily="34" charset="0"/>
              <a:buChar char="•"/>
            </a:pPr>
            <a:r>
              <a:rPr lang="en-US" sz="3200" dirty="0">
                <a:solidFill>
                  <a:srgbClr val="E97726"/>
                </a:solidFill>
                <a:latin typeface="Trade Gothic LT Std" pitchFamily="2" charset="0"/>
              </a:rPr>
              <a:t>Employment on or off-campus</a:t>
            </a:r>
          </a:p>
          <a:p>
            <a:pPr marL="342900" indent="-342900">
              <a:buFont typeface="Arial" panose="020B0604020202020204" pitchFamily="34" charset="0"/>
              <a:buChar char="•"/>
            </a:pPr>
            <a:r>
              <a:rPr lang="en-US" sz="3200" dirty="0">
                <a:solidFill>
                  <a:srgbClr val="E97726"/>
                </a:solidFill>
                <a:latin typeface="Trade Gothic LT Std" pitchFamily="2" charset="0"/>
              </a:rPr>
              <a:t>Minimum wage or higher</a:t>
            </a:r>
          </a:p>
          <a:p>
            <a:pPr marL="342900" indent="-342900">
              <a:buFont typeface="Arial" panose="020B0604020202020204" pitchFamily="34" charset="0"/>
              <a:buChar char="•"/>
            </a:pPr>
            <a:r>
              <a:rPr lang="en-US" sz="3200" dirty="0">
                <a:solidFill>
                  <a:srgbClr val="E97726"/>
                </a:solidFill>
                <a:latin typeface="Trade Gothic LT Std" pitchFamily="2" charset="0"/>
              </a:rPr>
              <a:t>Gain valuable work experience</a:t>
            </a:r>
          </a:p>
          <a:p>
            <a:pPr marL="342900" indent="-342900">
              <a:buFont typeface="Arial" panose="020B0604020202020204" pitchFamily="34" charset="0"/>
              <a:buChar char="•"/>
            </a:pPr>
            <a:r>
              <a:rPr lang="en-US" sz="3200" dirty="0">
                <a:solidFill>
                  <a:srgbClr val="E97726"/>
                </a:solidFill>
                <a:latin typeface="Trade Gothic LT Std" pitchFamily="2" charset="0"/>
              </a:rPr>
              <a:t>Great networking experience</a:t>
            </a:r>
          </a:p>
          <a:p>
            <a:pPr marL="342900" indent="-342900">
              <a:buFont typeface="Arial" panose="020B0604020202020204" pitchFamily="34" charset="0"/>
              <a:buChar char="•"/>
            </a:pPr>
            <a:r>
              <a:rPr lang="en-US" sz="3200" dirty="0">
                <a:solidFill>
                  <a:srgbClr val="E97726"/>
                </a:solidFill>
                <a:latin typeface="Trade Gothic LT Std" pitchFamily="2" charset="0"/>
              </a:rPr>
              <a:t>FAFSA is required</a:t>
            </a:r>
          </a:p>
          <a:p>
            <a:pPr marL="342900" indent="-342900">
              <a:buFont typeface="Arial" panose="020B0604020202020204" pitchFamily="34" charset="0"/>
              <a:buChar char="•"/>
            </a:pPr>
            <a:r>
              <a:rPr lang="en-US" sz="3200" dirty="0">
                <a:latin typeface="Trade Gothic LT Std" pitchFamily="2" charset="0"/>
                <a:hlinkClick r:id="rId4"/>
              </a:rPr>
              <a:t>https://www.govst.edu/work-study/</a:t>
            </a:r>
            <a:br>
              <a:rPr lang="en-US" sz="3200" dirty="0">
                <a:latin typeface="Trade Gothic LT Std" pitchFamily="2" charset="0"/>
              </a:rPr>
            </a:br>
            <a:r>
              <a:rPr lang="en-US" sz="3200" dirty="0">
                <a:latin typeface="Trade Gothic LT Std" pitchFamily="2" charset="0"/>
                <a:hlinkClick r:id="rId5"/>
              </a:rPr>
              <a:t>https://www.govst.edu/employment-resources</a:t>
            </a:r>
            <a:endParaRPr lang="en-US" sz="3200" b="1" dirty="0">
              <a:solidFill>
                <a:srgbClr val="E97726"/>
              </a:solidFill>
              <a:latin typeface="Trade Gothic LT Std" pitchFamily="2" charset="0"/>
            </a:endParaRPr>
          </a:p>
          <a:p>
            <a:endParaRPr lang="en-US" sz="2500" b="1" dirty="0">
              <a:solidFill>
                <a:srgbClr val="E97726"/>
              </a:solidFill>
              <a:latin typeface="Trade Gothic LT Std" pitchFamily="2" charset="0"/>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7659" y="1909702"/>
            <a:ext cx="4367151" cy="2908442"/>
          </a:xfrm>
          <a:prstGeom prst="rect">
            <a:avLst/>
          </a:prstGeom>
          <a:solidFill>
            <a:schemeClr val="accent2"/>
          </a:solidFill>
          <a:ln>
            <a:solidFill>
              <a:srgbClr val="E97726"/>
            </a:solidFill>
          </a:ln>
        </p:spPr>
      </p:pic>
    </p:spTree>
    <p:extLst>
      <p:ext uri="{BB962C8B-B14F-4D97-AF65-F5344CB8AC3E}">
        <p14:creationId xmlns:p14="http://schemas.microsoft.com/office/powerpoint/2010/main" val="4056888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19AD4E-FAD5-BB47-B4AE-AB031B9307AC}"/>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1DB8809-656B-F13C-D140-35CBF967BC12}"/>
              </a:ext>
            </a:extLst>
          </p:cNvPr>
          <p:cNvSpPr txBox="1"/>
          <p:nvPr/>
        </p:nvSpPr>
        <p:spPr>
          <a:xfrm>
            <a:off x="118571" y="447601"/>
            <a:ext cx="11212830" cy="861774"/>
          </a:xfrm>
          <a:prstGeom prst="rect">
            <a:avLst/>
          </a:prstGeom>
          <a:noFill/>
        </p:spPr>
        <p:txBody>
          <a:bodyPr wrap="square" rtlCol="0">
            <a:spAutoFit/>
          </a:bodyPr>
          <a:lstStyle/>
          <a:p>
            <a:pPr algn="ctr"/>
            <a:r>
              <a:rPr lang="en-US" sz="5000" b="1" dirty="0">
                <a:latin typeface="Trade Gothic LT Std" pitchFamily="2" charset="0"/>
              </a:rPr>
              <a:t>Financial Aid Link “F.A. Link”</a:t>
            </a:r>
          </a:p>
        </p:txBody>
      </p:sp>
      <p:graphicFrame>
        <p:nvGraphicFramePr>
          <p:cNvPr id="4" name="Table 6">
            <a:extLst>
              <a:ext uri="{FF2B5EF4-FFF2-40B4-BE49-F238E27FC236}">
                <a16:creationId xmlns:a16="http://schemas.microsoft.com/office/drawing/2014/main" id="{FBAB74AE-9B06-9DF9-FD65-97191D7D0793}"/>
              </a:ext>
            </a:extLst>
          </p:cNvPr>
          <p:cNvGraphicFramePr>
            <a:graphicFrameLocks noGrp="1"/>
          </p:cNvGraphicFramePr>
          <p:nvPr/>
        </p:nvGraphicFramePr>
        <p:xfrm>
          <a:off x="2243207" y="3248367"/>
          <a:ext cx="6229681" cy="2255358"/>
        </p:xfrm>
        <a:graphic>
          <a:graphicData uri="http://schemas.openxmlformats.org/drawingml/2006/table">
            <a:tbl>
              <a:tblPr firstRow="1" bandRow="1">
                <a:tableStyleId>{8A107856-5554-42FB-B03E-39F5DBC370BA}</a:tableStyleId>
              </a:tblPr>
              <a:tblGrid>
                <a:gridCol w="2514724">
                  <a:extLst>
                    <a:ext uri="{9D8B030D-6E8A-4147-A177-3AD203B41FA5}">
                      <a16:colId xmlns:a16="http://schemas.microsoft.com/office/drawing/2014/main" val="4111220781"/>
                    </a:ext>
                  </a:extLst>
                </a:gridCol>
                <a:gridCol w="3714957">
                  <a:extLst>
                    <a:ext uri="{9D8B030D-6E8A-4147-A177-3AD203B41FA5}">
                      <a16:colId xmlns:a16="http://schemas.microsoft.com/office/drawing/2014/main" val="38233791"/>
                    </a:ext>
                  </a:extLst>
                </a:gridCol>
              </a:tblGrid>
              <a:tr h="751786">
                <a:tc>
                  <a:txBody>
                    <a:bodyPr/>
                    <a:lstStyle/>
                    <a:p>
                      <a:pPr algn="ctr"/>
                      <a:r>
                        <a:rPr lang="en-US" sz="1900" b="1" dirty="0">
                          <a:latin typeface="Trade Gothic LT Std"/>
                        </a:rPr>
                        <a:t>Term</a:t>
                      </a:r>
                    </a:p>
                  </a:txBody>
                  <a:tcPr marL="88462" marR="88462" marT="44231" marB="4423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latin typeface="Trade Gothic LT Std"/>
                        </a:rPr>
                        <a:t>FA Link Opens and Closes</a:t>
                      </a:r>
                    </a:p>
                  </a:txBody>
                  <a:tcPr marL="88462" marR="88462" marT="44231" marB="44231" anchor="ctr"/>
                </a:tc>
                <a:extLst>
                  <a:ext uri="{0D108BD9-81ED-4DB2-BD59-A6C34878D82A}">
                    <a16:rowId xmlns:a16="http://schemas.microsoft.com/office/drawing/2014/main" val="482878732"/>
                  </a:ext>
                </a:extLst>
              </a:tr>
              <a:tr h="751786">
                <a:tc>
                  <a:txBody>
                    <a:bodyPr/>
                    <a:lstStyle/>
                    <a:p>
                      <a:pPr algn="ctr"/>
                      <a:r>
                        <a:rPr lang="en-US" sz="1900" b="1" dirty="0">
                          <a:latin typeface="Trade Gothic LT Std"/>
                        </a:rPr>
                        <a:t>SPRING 2024</a:t>
                      </a:r>
                    </a:p>
                  </a:txBody>
                  <a:tcPr marL="88462" marR="88462" marT="44231" marB="4423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0" dirty="0">
                          <a:latin typeface="Trade Gothic LT Std"/>
                        </a:rPr>
                        <a:t>11/20/2023 </a:t>
                      </a:r>
                      <a:r>
                        <a:rPr lang="en-US" sz="1900" b="0">
                          <a:latin typeface="Trade Gothic LT Std"/>
                        </a:rPr>
                        <a:t>– 2/2/2024 </a:t>
                      </a:r>
                      <a:endParaRPr lang="en-US" sz="1900" b="0" dirty="0">
                        <a:latin typeface="Trade Gothic LT Std"/>
                      </a:endParaRPr>
                    </a:p>
                  </a:txBody>
                  <a:tcPr marL="88462" marR="88462" marT="44231" marB="44231" anchor="ctr"/>
                </a:tc>
                <a:extLst>
                  <a:ext uri="{0D108BD9-81ED-4DB2-BD59-A6C34878D82A}">
                    <a16:rowId xmlns:a16="http://schemas.microsoft.com/office/drawing/2014/main" val="2870662302"/>
                  </a:ext>
                </a:extLst>
              </a:tr>
              <a:tr h="751786">
                <a:tc>
                  <a:txBody>
                    <a:bodyPr/>
                    <a:lstStyle/>
                    <a:p>
                      <a:pPr algn="ctr"/>
                      <a:r>
                        <a:rPr lang="en-US" sz="1900" b="1" dirty="0">
                          <a:latin typeface="Trade Gothic LT Std"/>
                        </a:rPr>
                        <a:t>SUMMER 2024</a:t>
                      </a:r>
                    </a:p>
                  </a:txBody>
                  <a:tcPr marL="88462" marR="88462" marT="44231" marB="44231" anchor="ctr"/>
                </a:tc>
                <a:tc>
                  <a:txBody>
                    <a:bodyPr/>
                    <a:lstStyle/>
                    <a:p>
                      <a:pPr algn="ctr"/>
                      <a:r>
                        <a:rPr lang="en-US" sz="1900" b="0" dirty="0">
                          <a:latin typeface="Trade Gothic LT Std"/>
                        </a:rPr>
                        <a:t>4/16/2024 – 5/31/2024</a:t>
                      </a:r>
                    </a:p>
                  </a:txBody>
                  <a:tcPr marL="88462" marR="88462" marT="44231" marB="44231" anchor="ctr"/>
                </a:tc>
                <a:extLst>
                  <a:ext uri="{0D108BD9-81ED-4DB2-BD59-A6C34878D82A}">
                    <a16:rowId xmlns:a16="http://schemas.microsoft.com/office/drawing/2014/main" val="2730586343"/>
                  </a:ext>
                </a:extLst>
              </a:tr>
            </a:tbl>
          </a:graphicData>
        </a:graphic>
      </p:graphicFrame>
      <p:sp>
        <p:nvSpPr>
          <p:cNvPr id="10" name="TextBox 9">
            <a:extLst>
              <a:ext uri="{FF2B5EF4-FFF2-40B4-BE49-F238E27FC236}">
                <a16:creationId xmlns:a16="http://schemas.microsoft.com/office/drawing/2014/main" id="{2730AA86-8A17-955D-BC8B-F8501302DAC3}"/>
              </a:ext>
            </a:extLst>
          </p:cNvPr>
          <p:cNvSpPr txBox="1"/>
          <p:nvPr/>
        </p:nvSpPr>
        <p:spPr>
          <a:xfrm>
            <a:off x="489585" y="1309375"/>
            <a:ext cx="11212830" cy="1938992"/>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dirty="0">
                <a:solidFill>
                  <a:srgbClr val="333333"/>
                </a:solidFill>
                <a:effectLst/>
                <a:latin typeface="Trade Gothic LT Std"/>
              </a:rPr>
              <a:t>Students can use the funds left over after their tuition/fees are covered in the bookstore- online and in-person</a:t>
            </a:r>
          </a:p>
          <a:p>
            <a:pPr marL="342900" indent="-342900" algn="l">
              <a:buFont typeface="Arial" panose="020B0604020202020204" pitchFamily="34" charset="0"/>
              <a:buChar char="•"/>
              <a:tabLst>
                <a:tab pos="8229600" algn="l"/>
              </a:tabLst>
            </a:pPr>
            <a:r>
              <a:rPr lang="en-US" sz="2000" dirty="0">
                <a:solidFill>
                  <a:srgbClr val="333333"/>
                </a:solidFill>
                <a:latin typeface="Trade Gothic LT Std"/>
              </a:rPr>
              <a:t>You must remain F.A. eligible to use the funds in the bookstore- </a:t>
            </a:r>
          </a:p>
          <a:p>
            <a:pPr marL="342900" indent="-342900" algn="l">
              <a:buFont typeface="Arial" panose="020B0604020202020204" pitchFamily="34" charset="0"/>
              <a:buChar char="•"/>
              <a:tabLst>
                <a:tab pos="8229600" algn="l"/>
              </a:tabLst>
            </a:pPr>
            <a:r>
              <a:rPr lang="en-US" sz="2000" dirty="0">
                <a:solidFill>
                  <a:srgbClr val="333333"/>
                </a:solidFill>
                <a:latin typeface="Trade Gothic LT Std"/>
              </a:rPr>
              <a:t>If you make any purchases at the bookstore with your F.A. Link and then adjust </a:t>
            </a:r>
          </a:p>
          <a:p>
            <a:pPr marL="341313" indent="-341313" algn="l">
              <a:tabLst>
                <a:tab pos="8229600" algn="l"/>
              </a:tabLst>
            </a:pPr>
            <a:r>
              <a:rPr lang="en-US" sz="2000" b="0" i="0" u="none" strike="noStrike" dirty="0">
                <a:solidFill>
                  <a:srgbClr val="333333"/>
                </a:solidFill>
                <a:effectLst/>
                <a:latin typeface="Trade Gothic LT Std"/>
              </a:rPr>
              <a:t>	your schedule, you may end up owing money</a:t>
            </a:r>
          </a:p>
          <a:p>
            <a:pPr marL="342900" indent="-342900" algn="l">
              <a:buFont typeface="Arial" panose="020B0604020202020204" pitchFamily="34" charset="0"/>
              <a:buChar char="•"/>
              <a:tabLst>
                <a:tab pos="8229600" algn="l"/>
              </a:tabLst>
            </a:pPr>
            <a:r>
              <a:rPr lang="en-US" sz="2000" dirty="0">
                <a:solidFill>
                  <a:srgbClr val="333333"/>
                </a:solidFill>
                <a:latin typeface="Trade Gothic LT Std"/>
              </a:rPr>
              <a:t>Using FA Link is a voluntary service that is not required</a:t>
            </a:r>
          </a:p>
        </p:txBody>
      </p:sp>
      <p:pic>
        <p:nvPicPr>
          <p:cNvPr id="14" name="Picture 13">
            <a:extLst>
              <a:ext uri="{FF2B5EF4-FFF2-40B4-BE49-F238E27FC236}">
                <a16:creationId xmlns:a16="http://schemas.microsoft.com/office/drawing/2014/main" id="{4F67052F-9FD1-4CDF-D350-1F34A3734621}"/>
              </a:ext>
            </a:extLst>
          </p:cNvPr>
          <p:cNvPicPr>
            <a:picLocks noChangeAspect="1"/>
          </p:cNvPicPr>
          <p:nvPr/>
        </p:nvPicPr>
        <p:blipFill rotWithShape="1">
          <a:blip r:embed="rId3">
            <a:extLst>
              <a:ext uri="{28A0092B-C50C-407E-A947-70E740481C1C}">
                <a14:useLocalDpi xmlns:a14="http://schemas.microsoft.com/office/drawing/2010/main" val="0"/>
              </a:ext>
            </a:extLst>
          </a:blip>
          <a:srcRect l="17029" t="13742" r="21882" b="14965"/>
          <a:stretch/>
        </p:blipFill>
        <p:spPr>
          <a:xfrm>
            <a:off x="9286173" y="2428127"/>
            <a:ext cx="2416242" cy="28198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56923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7BCCFE-0A57-686D-EB4D-C21659687F52}"/>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0E0FBD95-6A48-3BFB-14A0-3C6831DD5E63}"/>
              </a:ext>
            </a:extLst>
          </p:cNvPr>
          <p:cNvSpPr txBox="1"/>
          <p:nvPr/>
        </p:nvSpPr>
        <p:spPr>
          <a:xfrm>
            <a:off x="474215" y="476720"/>
            <a:ext cx="9903780" cy="1015663"/>
          </a:xfrm>
          <a:prstGeom prst="rect">
            <a:avLst/>
          </a:prstGeom>
          <a:noFill/>
        </p:spPr>
        <p:txBody>
          <a:bodyPr wrap="square">
            <a:spAutoFit/>
          </a:bodyPr>
          <a:lstStyle/>
          <a:p>
            <a:r>
              <a:rPr lang="en-US" sz="6000" b="1" dirty="0">
                <a:latin typeface="Trade Gothic LT Std" pitchFamily="2" charset="0"/>
              </a:rPr>
              <a:t>AIM HIGH </a:t>
            </a:r>
            <a:r>
              <a:rPr lang="en-US" sz="6000" dirty="0">
                <a:solidFill>
                  <a:srgbClr val="E97726"/>
                </a:solidFill>
                <a:latin typeface="Trade Gothic LT Std" pitchFamily="2" charset="0"/>
              </a:rPr>
              <a:t>– Transfer Students</a:t>
            </a:r>
          </a:p>
        </p:txBody>
      </p:sp>
      <p:graphicFrame>
        <p:nvGraphicFramePr>
          <p:cNvPr id="6" name="Table 5">
            <a:extLst>
              <a:ext uri="{FF2B5EF4-FFF2-40B4-BE49-F238E27FC236}">
                <a16:creationId xmlns:a16="http://schemas.microsoft.com/office/drawing/2014/main" id="{08680165-B80D-73CF-DCFC-C558D7DE3265}"/>
              </a:ext>
            </a:extLst>
          </p:cNvPr>
          <p:cNvGraphicFramePr>
            <a:graphicFrameLocks noGrp="1"/>
          </p:cNvGraphicFramePr>
          <p:nvPr>
            <p:extLst>
              <p:ext uri="{D42A27DB-BD31-4B8C-83A1-F6EECF244321}">
                <p14:modId xmlns:p14="http://schemas.microsoft.com/office/powerpoint/2010/main" val="4008859182"/>
              </p:ext>
            </p:extLst>
          </p:nvPr>
        </p:nvGraphicFramePr>
        <p:xfrm>
          <a:off x="1376992" y="1644103"/>
          <a:ext cx="10025449" cy="1188720"/>
        </p:xfrm>
        <a:graphic>
          <a:graphicData uri="http://schemas.openxmlformats.org/drawingml/2006/table">
            <a:tbl>
              <a:tblPr firstRow="1" bandRow="1">
                <a:tableStyleId>{21E4AEA4-8DFA-4A89-87EB-49C32662AFE0}</a:tableStyleId>
              </a:tblPr>
              <a:tblGrid>
                <a:gridCol w="10025449">
                  <a:extLst>
                    <a:ext uri="{9D8B030D-6E8A-4147-A177-3AD203B41FA5}">
                      <a16:colId xmlns:a16="http://schemas.microsoft.com/office/drawing/2014/main" val="4234523153"/>
                    </a:ext>
                  </a:extLst>
                </a:gridCol>
              </a:tblGrid>
              <a:tr h="617578">
                <a:tc>
                  <a:txBody>
                    <a:bodyPr/>
                    <a:lstStyle/>
                    <a:p>
                      <a:pPr algn="ctr"/>
                      <a:r>
                        <a:rPr lang="en-US" sz="3600" dirty="0"/>
                        <a:t>Guaranteed Transfer Scholarships</a:t>
                      </a:r>
                    </a:p>
                    <a:p>
                      <a:pPr algn="ctr"/>
                      <a:r>
                        <a:rPr lang="en-US" sz="3600" dirty="0"/>
                        <a:t>for up to $5000 per year</a:t>
                      </a:r>
                    </a:p>
                  </a:txBody>
                  <a:tcPr>
                    <a:solidFill>
                      <a:srgbClr val="E97726"/>
                    </a:solidFill>
                  </a:tcPr>
                </a:tc>
                <a:extLst>
                  <a:ext uri="{0D108BD9-81ED-4DB2-BD59-A6C34878D82A}">
                    <a16:rowId xmlns:a16="http://schemas.microsoft.com/office/drawing/2014/main" val="3438115634"/>
                  </a:ext>
                </a:extLst>
              </a:tr>
            </a:tbl>
          </a:graphicData>
        </a:graphic>
      </p:graphicFrame>
      <p:sp>
        <p:nvSpPr>
          <p:cNvPr id="5" name="TextBox 4">
            <a:extLst>
              <a:ext uri="{FF2B5EF4-FFF2-40B4-BE49-F238E27FC236}">
                <a16:creationId xmlns:a16="http://schemas.microsoft.com/office/drawing/2014/main" id="{A54A9A2E-C373-D21C-2D0F-6068BB7F5197}"/>
              </a:ext>
            </a:extLst>
          </p:cNvPr>
          <p:cNvSpPr txBox="1"/>
          <p:nvPr/>
        </p:nvSpPr>
        <p:spPr>
          <a:xfrm>
            <a:off x="3253267" y="4720018"/>
            <a:ext cx="6096000" cy="646331"/>
          </a:xfrm>
          <a:prstGeom prst="rect">
            <a:avLst/>
          </a:prstGeom>
          <a:noFill/>
        </p:spPr>
        <p:txBody>
          <a:bodyPr wrap="square">
            <a:spAutoFit/>
          </a:bodyPr>
          <a:lstStyle/>
          <a:p>
            <a:pPr algn="ctr"/>
            <a:r>
              <a:rPr lang="en-US" sz="3600" b="1" dirty="0"/>
              <a:t>govst.edu/</a:t>
            </a:r>
            <a:r>
              <a:rPr lang="en-US" sz="3600" b="1" dirty="0" err="1"/>
              <a:t>aimhigh</a:t>
            </a:r>
            <a:r>
              <a:rPr lang="en-US" sz="3600" b="1" dirty="0"/>
              <a:t>-transfer/</a:t>
            </a:r>
          </a:p>
        </p:txBody>
      </p:sp>
      <p:sp>
        <p:nvSpPr>
          <p:cNvPr id="3" name="TextBox 2">
            <a:extLst>
              <a:ext uri="{FF2B5EF4-FFF2-40B4-BE49-F238E27FC236}">
                <a16:creationId xmlns:a16="http://schemas.microsoft.com/office/drawing/2014/main" id="{2CF2BB69-9822-2036-4FBF-BD7BF275365B}"/>
              </a:ext>
            </a:extLst>
          </p:cNvPr>
          <p:cNvSpPr txBox="1"/>
          <p:nvPr/>
        </p:nvSpPr>
        <p:spPr>
          <a:xfrm>
            <a:off x="1376992" y="3026004"/>
            <a:ext cx="1002544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No application necessary!</a:t>
            </a:r>
          </a:p>
          <a:p>
            <a:pPr marL="285750" indent="-285750">
              <a:buFont typeface="Arial" panose="020B0604020202020204" pitchFamily="34" charset="0"/>
              <a:buChar char="•"/>
            </a:pPr>
            <a:r>
              <a:rPr lang="en-US" dirty="0"/>
              <a:t>Must have earned an associates degree at a community college or transfer from another 4-year institution. </a:t>
            </a:r>
          </a:p>
          <a:p>
            <a:pPr marL="285750" indent="-285750">
              <a:buFont typeface="Arial" panose="020B0604020202020204" pitchFamily="34" charset="0"/>
              <a:buChar char="•"/>
            </a:pPr>
            <a:r>
              <a:rPr lang="en-US" dirty="0"/>
              <a:t>Renewable for 4 semesters. </a:t>
            </a:r>
          </a:p>
          <a:p>
            <a:pPr marL="285750" indent="-285750">
              <a:buFont typeface="Arial" panose="020B0604020202020204" pitchFamily="34" charset="0"/>
              <a:buChar char="•"/>
            </a:pPr>
            <a:r>
              <a:rPr lang="en-US" dirty="0"/>
              <a:t>Full criteria available online based on your entry term</a:t>
            </a:r>
          </a:p>
        </p:txBody>
      </p:sp>
    </p:spTree>
    <p:extLst>
      <p:ext uri="{BB962C8B-B14F-4D97-AF65-F5344CB8AC3E}">
        <p14:creationId xmlns:p14="http://schemas.microsoft.com/office/powerpoint/2010/main" val="385047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198A6C-E079-C71E-272E-526E40CA0EA4}"/>
              </a:ext>
            </a:extLst>
          </p:cNvPr>
          <p:cNvPicPr>
            <a:picLocks noChangeAspect="1"/>
          </p:cNvPicPr>
          <p:nvPr/>
        </p:nvPicPr>
        <p:blipFill rotWithShape="1">
          <a:blip r:embed="rId2"/>
          <a:srcRect t="19"/>
          <a:stretch/>
        </p:blipFill>
        <p:spPr>
          <a:xfrm>
            <a:off x="-1524" y="0"/>
            <a:ext cx="12192000" cy="6858000"/>
          </a:xfrm>
          <a:prstGeom prst="rect">
            <a:avLst/>
          </a:prstGeom>
        </p:spPr>
      </p:pic>
      <p:sp>
        <p:nvSpPr>
          <p:cNvPr id="3" name="TextBox 2">
            <a:extLst>
              <a:ext uri="{FF2B5EF4-FFF2-40B4-BE49-F238E27FC236}">
                <a16:creationId xmlns:a16="http://schemas.microsoft.com/office/drawing/2014/main" id="{0DC087F9-460A-C22A-7ED7-232290510B97}"/>
              </a:ext>
            </a:extLst>
          </p:cNvPr>
          <p:cNvSpPr txBox="1"/>
          <p:nvPr/>
        </p:nvSpPr>
        <p:spPr>
          <a:xfrm>
            <a:off x="2032986" y="372862"/>
            <a:ext cx="7679185" cy="769441"/>
          </a:xfrm>
          <a:prstGeom prst="rect">
            <a:avLst/>
          </a:prstGeom>
          <a:noFill/>
        </p:spPr>
        <p:txBody>
          <a:bodyPr wrap="square" rtlCol="0">
            <a:spAutoFit/>
          </a:bodyPr>
          <a:lstStyle/>
          <a:p>
            <a:pPr algn="ctr"/>
            <a:r>
              <a:rPr lang="en-US" sz="4400" b="1" dirty="0">
                <a:solidFill>
                  <a:schemeClr val="accent2"/>
                </a:solidFill>
                <a:latin typeface="Trade Gothic LT Std"/>
              </a:rPr>
              <a:t>What’s New @ GOVSTATE? </a:t>
            </a:r>
          </a:p>
        </p:txBody>
      </p:sp>
      <p:sp>
        <p:nvSpPr>
          <p:cNvPr id="4" name="TextBox 3">
            <a:extLst>
              <a:ext uri="{FF2B5EF4-FFF2-40B4-BE49-F238E27FC236}">
                <a16:creationId xmlns:a16="http://schemas.microsoft.com/office/drawing/2014/main" id="{C9E8C2AE-6BBC-802F-5943-49FC6703359B}"/>
              </a:ext>
            </a:extLst>
          </p:cNvPr>
          <p:cNvSpPr txBox="1"/>
          <p:nvPr/>
        </p:nvSpPr>
        <p:spPr>
          <a:xfrm>
            <a:off x="656948" y="1515165"/>
            <a:ext cx="10156054" cy="3477875"/>
          </a:xfrm>
          <a:prstGeom prst="rect">
            <a:avLst/>
          </a:prstGeom>
          <a:noFill/>
        </p:spPr>
        <p:txBody>
          <a:bodyPr wrap="square" rtlCol="0">
            <a:spAutoFit/>
          </a:bodyPr>
          <a:lstStyle/>
          <a:p>
            <a:pPr marL="285750" indent="-285750">
              <a:buFont typeface="Arial" panose="020B0604020202020204" pitchFamily="34" charset="0"/>
              <a:buChar char="•"/>
            </a:pPr>
            <a:r>
              <a:rPr lang="en-US" sz="2000" b="1" dirty="0">
                <a:solidFill>
                  <a:srgbClr val="E97726"/>
                </a:solidFill>
              </a:rPr>
              <a:t>First Generation Center </a:t>
            </a:r>
            <a:r>
              <a:rPr lang="en-US" sz="2000" dirty="0"/>
              <a:t>– </a:t>
            </a:r>
            <a:r>
              <a:rPr lang="en-US" sz="2000" i="1" dirty="0"/>
              <a:t>opened in Fall 2023; support center focused on providing extra resources to succeed in their educational journey</a:t>
            </a:r>
          </a:p>
          <a:p>
            <a:endParaRPr lang="en-US" sz="2000" dirty="0"/>
          </a:p>
          <a:p>
            <a:pPr marL="285750" indent="-285750">
              <a:buFont typeface="Arial" panose="020B0604020202020204" pitchFamily="34" charset="0"/>
              <a:buChar char="•"/>
            </a:pPr>
            <a:r>
              <a:rPr lang="en-US" sz="2000" b="1" dirty="0">
                <a:solidFill>
                  <a:srgbClr val="E97726"/>
                </a:solidFill>
              </a:rPr>
              <a:t>Latinx Resource Center </a:t>
            </a:r>
            <a:r>
              <a:rPr lang="en-US" sz="2000" b="1" dirty="0"/>
              <a:t>- </a:t>
            </a:r>
            <a:r>
              <a:rPr lang="en-US" sz="2000" i="1" dirty="0"/>
              <a:t>opened in Spring 2024; serving Latinx students by supporting, appreciating and culturally representing on GovState’s campus</a:t>
            </a:r>
          </a:p>
          <a:p>
            <a:endParaRPr lang="en-US" sz="2000" dirty="0"/>
          </a:p>
          <a:p>
            <a:pPr marL="285750" indent="-285750">
              <a:buFont typeface="Arial" panose="020B0604020202020204" pitchFamily="34" charset="0"/>
              <a:buChar char="•"/>
            </a:pPr>
            <a:r>
              <a:rPr lang="en-US" sz="2000" b="1" dirty="0">
                <a:solidFill>
                  <a:srgbClr val="E97726"/>
                </a:solidFill>
              </a:rPr>
              <a:t>Social Justice Initiative (Legal Clinic) </a:t>
            </a:r>
            <a:r>
              <a:rPr lang="en-US" sz="2000" dirty="0"/>
              <a:t>– </a:t>
            </a:r>
            <a:r>
              <a:rPr lang="en-US" sz="2000" i="1" dirty="0"/>
              <a:t>opened Summer 2023; provides free self-help legal assistance and non-legal resources to low-income Illinois residents</a:t>
            </a:r>
          </a:p>
          <a:p>
            <a:endParaRPr lang="en-US" sz="2000" i="1" dirty="0"/>
          </a:p>
          <a:p>
            <a:pPr marL="285750" indent="-285750">
              <a:buFont typeface="Arial" panose="020B0604020202020204" pitchFamily="34" charset="0"/>
              <a:buChar char="•"/>
            </a:pPr>
            <a:r>
              <a:rPr lang="en-US" sz="2000" b="1" dirty="0">
                <a:solidFill>
                  <a:srgbClr val="E97726"/>
                </a:solidFill>
              </a:rPr>
              <a:t>Greek Life </a:t>
            </a:r>
            <a:r>
              <a:rPr lang="en-US" sz="2000" i="1" dirty="0"/>
              <a:t>– Alpha Kappa Alpha Sorority, Incorporated was the first divine nine organization to cross on GovState campus in November 2023; more to come… </a:t>
            </a:r>
          </a:p>
        </p:txBody>
      </p:sp>
    </p:spTree>
    <p:extLst>
      <p:ext uri="{BB962C8B-B14F-4D97-AF65-F5344CB8AC3E}">
        <p14:creationId xmlns:p14="http://schemas.microsoft.com/office/powerpoint/2010/main" val="2479769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377190" y="186345"/>
            <a:ext cx="11212830" cy="830997"/>
          </a:xfrm>
          <a:prstGeom prst="rect">
            <a:avLst/>
          </a:prstGeom>
          <a:noFill/>
        </p:spPr>
        <p:txBody>
          <a:bodyPr wrap="square" rtlCol="0">
            <a:spAutoFit/>
          </a:bodyPr>
          <a:lstStyle/>
          <a:p>
            <a:pPr algn="ctr"/>
            <a:r>
              <a:rPr lang="en-US" sz="4800" b="1" dirty="0">
                <a:latin typeface="Trade Gothic LT Std" pitchFamily="2" charset="0"/>
              </a:rPr>
              <a:t>Office of Financial Aid</a:t>
            </a:r>
          </a:p>
        </p:txBody>
      </p:sp>
      <p:sp>
        <p:nvSpPr>
          <p:cNvPr id="5" name="TextBox 4">
            <a:extLst>
              <a:ext uri="{FF2B5EF4-FFF2-40B4-BE49-F238E27FC236}">
                <a16:creationId xmlns:a16="http://schemas.microsoft.com/office/drawing/2014/main" id="{7334B85D-9EA6-6443-860C-161F366C31E8}"/>
              </a:ext>
            </a:extLst>
          </p:cNvPr>
          <p:cNvSpPr txBox="1"/>
          <p:nvPr/>
        </p:nvSpPr>
        <p:spPr>
          <a:xfrm>
            <a:off x="2593848" y="1576304"/>
            <a:ext cx="7004304" cy="2554545"/>
          </a:xfrm>
          <a:prstGeom prst="rect">
            <a:avLst/>
          </a:prstGeom>
          <a:noFill/>
        </p:spPr>
        <p:txBody>
          <a:bodyPr wrap="square" rtlCol="0">
            <a:spAutoFit/>
          </a:bodyPr>
          <a:lstStyle/>
          <a:p>
            <a:r>
              <a:rPr lang="en-US" sz="3200" b="1" dirty="0">
                <a:solidFill>
                  <a:srgbClr val="E97726"/>
                </a:solidFill>
                <a:latin typeface="Trade Gothic LT Std" pitchFamily="2" charset="0"/>
              </a:rPr>
              <a:t>Phone</a:t>
            </a:r>
            <a:r>
              <a:rPr lang="en-US" sz="3200" dirty="0">
                <a:solidFill>
                  <a:srgbClr val="E97726"/>
                </a:solidFill>
                <a:latin typeface="Trade Gothic LT Std" pitchFamily="2" charset="0"/>
              </a:rPr>
              <a:t>: </a:t>
            </a:r>
            <a:r>
              <a:rPr lang="en-US" sz="3200" dirty="0">
                <a:latin typeface="Trade Gothic LT Std" pitchFamily="2" charset="0"/>
              </a:rPr>
              <a:t>(708) 534-4480 </a:t>
            </a:r>
          </a:p>
          <a:p>
            <a:endParaRPr lang="en-US" sz="3200" dirty="0">
              <a:latin typeface="Trade Gothic LT Std" pitchFamily="2" charset="0"/>
            </a:endParaRPr>
          </a:p>
          <a:p>
            <a:r>
              <a:rPr lang="en-US" sz="3200" b="1" dirty="0">
                <a:solidFill>
                  <a:srgbClr val="E97726"/>
                </a:solidFill>
                <a:latin typeface="Trade Gothic LT Std" pitchFamily="2" charset="0"/>
              </a:rPr>
              <a:t>Email</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3"/>
              </a:rPr>
              <a:t>faid@govst.edu</a:t>
            </a:r>
            <a:r>
              <a:rPr lang="en-US" sz="3200" dirty="0">
                <a:latin typeface="Trade Gothic LT Std" pitchFamily="2" charset="0"/>
              </a:rPr>
              <a:t> </a:t>
            </a:r>
          </a:p>
          <a:p>
            <a:endParaRPr lang="en-US" sz="3200" dirty="0">
              <a:latin typeface="Trade Gothic LT Std" pitchFamily="2" charset="0"/>
            </a:endParaRPr>
          </a:p>
          <a:p>
            <a:r>
              <a:rPr lang="en-US" sz="3200" b="1" dirty="0">
                <a:solidFill>
                  <a:srgbClr val="E97726"/>
                </a:solidFill>
                <a:latin typeface="Trade Gothic LT Std" pitchFamily="2" charset="0"/>
              </a:rPr>
              <a:t>Website</a:t>
            </a:r>
            <a:r>
              <a:rPr lang="en-US" sz="3200" dirty="0">
                <a:solidFill>
                  <a:srgbClr val="E97726"/>
                </a:solidFill>
                <a:latin typeface="Trade Gothic LT Std" pitchFamily="2" charset="0"/>
              </a:rPr>
              <a:t>:</a:t>
            </a:r>
            <a:r>
              <a:rPr lang="en-US" sz="3200" dirty="0">
                <a:latin typeface="Trade Gothic LT Std" pitchFamily="2" charset="0"/>
              </a:rPr>
              <a:t> </a:t>
            </a:r>
            <a:r>
              <a:rPr lang="en-US" sz="3200" dirty="0">
                <a:latin typeface="Trade Gothic LT Std" pitchFamily="2" charset="0"/>
                <a:hlinkClick r:id="rId4"/>
              </a:rPr>
              <a:t>www.govst.edu/financialaid</a:t>
            </a:r>
            <a:r>
              <a:rPr lang="en-US" sz="3200" dirty="0">
                <a:latin typeface="Trade Gothic LT Std" pitchFamily="2" charset="0"/>
              </a:rPr>
              <a:t> </a:t>
            </a:r>
            <a:r>
              <a:rPr lang="en-US" sz="3200" b="1" dirty="0">
                <a:solidFill>
                  <a:srgbClr val="E97726"/>
                </a:solidFill>
                <a:latin typeface="Trade Gothic LT Std" pitchFamily="2" charset="0"/>
              </a:rPr>
              <a:t> </a:t>
            </a: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29778" t="5816" r="30621" b="66051"/>
          <a:stretch/>
        </p:blipFill>
        <p:spPr>
          <a:xfrm>
            <a:off x="1664442" y="2484720"/>
            <a:ext cx="929406" cy="660285"/>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29778" t="36083" r="30621" b="35784"/>
          <a:stretch/>
        </p:blipFill>
        <p:spPr>
          <a:xfrm>
            <a:off x="1644718" y="1484864"/>
            <a:ext cx="949130" cy="674298"/>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9778" t="68424" r="30621"/>
          <a:stretch/>
        </p:blipFill>
        <p:spPr>
          <a:xfrm>
            <a:off x="1592454" y="3366408"/>
            <a:ext cx="1073383" cy="855881"/>
          </a:xfrm>
          <a:prstGeom prst="rect">
            <a:avLst/>
          </a:prstGeom>
        </p:spPr>
      </p:pic>
    </p:spTree>
    <p:extLst>
      <p:ext uri="{BB962C8B-B14F-4D97-AF65-F5344CB8AC3E}">
        <p14:creationId xmlns:p14="http://schemas.microsoft.com/office/powerpoint/2010/main" val="216465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https://apply.govst.edu/www/images/Graphic4.jpg">
            <a:extLst>
              <a:ext uri="{FF2B5EF4-FFF2-40B4-BE49-F238E27FC236}">
                <a16:creationId xmlns:a16="http://schemas.microsoft.com/office/drawing/2014/main" id="{402EFDF7-C91F-1B77-D2D8-A0CECCDEA3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174" r="25789" b="-2"/>
          <a:stretch/>
        </p:blipFill>
        <p:spPr bwMode="auto">
          <a:xfrm>
            <a:off x="6229215" y="0"/>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79E11A2-2D4F-AE41-8610-75AC2F60A08E}"/>
              </a:ext>
            </a:extLst>
          </p:cNvPr>
          <p:cNvSpPr>
            <a:spLocks noGrp="1"/>
          </p:cNvSpPr>
          <p:nvPr/>
        </p:nvSpPr>
        <p:spPr>
          <a:xfrm>
            <a:off x="3277522" y="1035845"/>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5" name="Subtitle 2">
            <a:extLst>
              <a:ext uri="{FF2B5EF4-FFF2-40B4-BE49-F238E27FC236}">
                <a16:creationId xmlns:a16="http://schemas.microsoft.com/office/drawing/2014/main" id="{AD6FB70A-966E-1649-B811-A2655D4DF219}"/>
              </a:ext>
            </a:extLst>
          </p:cNvPr>
          <p:cNvSpPr>
            <a:spLocks noGrp="1"/>
          </p:cNvSpPr>
          <p:nvPr/>
        </p:nvSpPr>
        <p:spPr>
          <a:xfrm>
            <a:off x="3277522" y="3479006"/>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8" name="Title 1">
            <a:extLst>
              <a:ext uri="{FF2B5EF4-FFF2-40B4-BE49-F238E27FC236}">
                <a16:creationId xmlns:a16="http://schemas.microsoft.com/office/drawing/2014/main" id="{36C6DDDE-012E-E84C-937C-5FA03800F690}"/>
              </a:ext>
            </a:extLst>
          </p:cNvPr>
          <p:cNvSpPr>
            <a:spLocks noGrp="1"/>
          </p:cNvSpPr>
          <p:nvPr/>
        </p:nvSpPr>
        <p:spPr>
          <a:xfrm>
            <a:off x="3143250" y="1085852"/>
            <a:ext cx="7524750" cy="22002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dirty="0"/>
          </a:p>
        </p:txBody>
      </p:sp>
      <p:sp>
        <p:nvSpPr>
          <p:cNvPr id="9" name="Subtitle 2">
            <a:extLst>
              <a:ext uri="{FF2B5EF4-FFF2-40B4-BE49-F238E27FC236}">
                <a16:creationId xmlns:a16="http://schemas.microsoft.com/office/drawing/2014/main" id="{08C7F475-362A-7240-8CAC-D705B1E6C185}"/>
              </a:ext>
            </a:extLst>
          </p:cNvPr>
          <p:cNvSpPr>
            <a:spLocks noGrp="1"/>
          </p:cNvSpPr>
          <p:nvPr/>
        </p:nvSpPr>
        <p:spPr>
          <a:xfrm>
            <a:off x="1389728" y="3566298"/>
            <a:ext cx="7524750" cy="234314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2" name="Title 1">
            <a:extLst>
              <a:ext uri="{FF2B5EF4-FFF2-40B4-BE49-F238E27FC236}">
                <a16:creationId xmlns:a16="http://schemas.microsoft.com/office/drawing/2014/main" id="{9B92E397-3F5C-4C38-A211-2FE08ABE1AA5}"/>
              </a:ext>
            </a:extLst>
          </p:cNvPr>
          <p:cNvSpPr txBox="1">
            <a:spLocks/>
          </p:cNvSpPr>
          <p:nvPr/>
        </p:nvSpPr>
        <p:spPr>
          <a:xfrm>
            <a:off x="1" y="0"/>
            <a:ext cx="6135780" cy="629702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3600" b="1" dirty="0">
                <a:solidFill>
                  <a:schemeClr val="accent2"/>
                </a:solidFill>
              </a:rPr>
            </a:br>
            <a:r>
              <a:rPr lang="en-US" sz="6000" b="1" dirty="0">
                <a:solidFill>
                  <a:schemeClr val="accent2"/>
                </a:solidFill>
                <a:latin typeface="Agency FB" panose="020B0503020202020204" pitchFamily="34" charset="0"/>
              </a:rPr>
              <a:t>BREAKOUT SESSIONS</a:t>
            </a:r>
            <a:br>
              <a:rPr lang="en-US" sz="3600" b="1" dirty="0">
                <a:solidFill>
                  <a:schemeClr val="accent2"/>
                </a:solidFill>
              </a:rPr>
            </a:br>
            <a:br>
              <a:rPr lang="en-US" sz="3600" b="1" dirty="0">
                <a:solidFill>
                  <a:schemeClr val="accent2"/>
                </a:solidFill>
              </a:rPr>
            </a:br>
            <a:r>
              <a:rPr lang="en-US" sz="3600" b="1" dirty="0">
                <a:solidFill>
                  <a:schemeClr val="accent2"/>
                </a:solidFill>
              </a:rPr>
              <a:t> </a:t>
            </a:r>
            <a:r>
              <a:rPr lang="en-US" sz="3600" b="1" u="sng" dirty="0">
                <a:solidFill>
                  <a:schemeClr val="accent2"/>
                </a:solidFill>
              </a:rPr>
              <a:t>Housing</a:t>
            </a:r>
          </a:p>
          <a:p>
            <a:pPr algn="ctr"/>
            <a:r>
              <a:rPr lang="en-US" sz="3600" dirty="0">
                <a:solidFill>
                  <a:schemeClr val="accent2"/>
                </a:solidFill>
              </a:rPr>
              <a:t>Engbretson Hall</a:t>
            </a:r>
          </a:p>
          <a:p>
            <a:pPr algn="ctr"/>
            <a:endParaRPr lang="en-US" sz="3600" dirty="0">
              <a:solidFill>
                <a:schemeClr val="accent2"/>
              </a:solidFill>
            </a:endParaRPr>
          </a:p>
          <a:p>
            <a:pPr algn="ctr"/>
            <a:r>
              <a:rPr lang="en-US" sz="3600" b="1" u="sng" dirty="0">
                <a:solidFill>
                  <a:schemeClr val="accent2"/>
                </a:solidFill>
              </a:rPr>
              <a:t>Campus Resources</a:t>
            </a:r>
          </a:p>
          <a:p>
            <a:pPr algn="ctr"/>
            <a:r>
              <a:rPr lang="en-US" sz="3600" dirty="0">
                <a:solidFill>
                  <a:schemeClr val="accent2"/>
                </a:solidFill>
              </a:rPr>
              <a:t>Hall of Honors</a:t>
            </a:r>
          </a:p>
          <a:p>
            <a:pPr algn="ctr"/>
            <a:endParaRPr lang="en-US" sz="3600" dirty="0">
              <a:solidFill>
                <a:schemeClr val="accent2"/>
              </a:solidFill>
            </a:endParaRPr>
          </a:p>
          <a:p>
            <a:pPr algn="ctr"/>
            <a:r>
              <a:rPr lang="en-US" sz="3600" b="1" u="sng" dirty="0">
                <a:solidFill>
                  <a:schemeClr val="accent2"/>
                </a:solidFill>
              </a:rPr>
              <a:t>Life on Campus (Student Life)</a:t>
            </a:r>
          </a:p>
          <a:p>
            <a:pPr algn="ctr"/>
            <a:r>
              <a:rPr lang="en-US" sz="3600" dirty="0">
                <a:solidFill>
                  <a:schemeClr val="accent2"/>
                </a:solidFill>
              </a:rPr>
              <a:t>Sherman Hall </a:t>
            </a:r>
          </a:p>
          <a:p>
            <a:pPr algn="ctr"/>
            <a:endParaRPr lang="en-US" sz="3600" dirty="0">
              <a:solidFill>
                <a:schemeClr val="accent2"/>
              </a:solidFill>
            </a:endParaRPr>
          </a:p>
        </p:txBody>
      </p:sp>
    </p:spTree>
    <p:extLst>
      <p:ext uri="{BB962C8B-B14F-4D97-AF65-F5344CB8AC3E}">
        <p14:creationId xmlns:p14="http://schemas.microsoft.com/office/powerpoint/2010/main" val="155866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850548" y="287779"/>
            <a:ext cx="6160770" cy="1015663"/>
          </a:xfrm>
          <a:prstGeom prst="rect">
            <a:avLst/>
          </a:prstGeom>
          <a:noFill/>
        </p:spPr>
        <p:txBody>
          <a:bodyPr wrap="square" rtlCol="0">
            <a:spAutoFit/>
          </a:bodyPr>
          <a:lstStyle/>
          <a:p>
            <a:r>
              <a:rPr lang="en-US" sz="6000" b="1" dirty="0">
                <a:latin typeface="Trade Gothic LT Std" pitchFamily="2" charset="0"/>
              </a:rPr>
              <a:t>Get Involved!</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4670" y="1591221"/>
            <a:ext cx="6160770" cy="1938992"/>
          </a:xfrm>
          <a:prstGeom prst="rect">
            <a:avLst/>
          </a:prstGeom>
          <a:noFill/>
        </p:spPr>
        <p:txBody>
          <a:bodyPr wrap="square" rtlCol="0">
            <a:spAutoFit/>
          </a:bodyPr>
          <a:lstStyle/>
          <a:p>
            <a:r>
              <a:rPr lang="en-US" sz="2400" dirty="0">
                <a:latin typeface="Trade Gothic LT Std" pitchFamily="2" charset="0"/>
              </a:rPr>
              <a:t>Student Clubs and Organizations </a:t>
            </a:r>
          </a:p>
          <a:p>
            <a:r>
              <a:rPr lang="en-US" sz="2400" dirty="0">
                <a:latin typeface="Trade Gothic LT Std" pitchFamily="2" charset="0"/>
              </a:rPr>
              <a:t>Sports Teams</a:t>
            </a:r>
          </a:p>
          <a:p>
            <a:r>
              <a:rPr lang="en-US" sz="2400" dirty="0">
                <a:latin typeface="Trade Gothic LT Std" pitchFamily="2" charset="0"/>
              </a:rPr>
              <a:t>Student Senate</a:t>
            </a:r>
          </a:p>
          <a:p>
            <a:r>
              <a:rPr lang="en-US" sz="2400" dirty="0">
                <a:latin typeface="Trade Gothic LT Std" pitchFamily="2" charset="0"/>
              </a:rPr>
              <a:t>On-campus Employment</a:t>
            </a:r>
          </a:p>
          <a:p>
            <a:endParaRPr lang="en-US" sz="2400" dirty="0">
              <a:latin typeface="Trade Gothic LT Std"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7219">
            <a:off x="7889982" y="1314248"/>
            <a:ext cx="3738236" cy="2492936"/>
          </a:xfrm>
          <a:prstGeom prst="rect">
            <a:avLst/>
          </a:prstGeom>
          <a:ln w="57150">
            <a:solidFill>
              <a:srgbClr val="E97726"/>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60819">
            <a:off x="3244947" y="3732271"/>
            <a:ext cx="3850714" cy="2567945"/>
          </a:xfrm>
          <a:prstGeom prst="rect">
            <a:avLst/>
          </a:prstGeom>
          <a:ln w="57150">
            <a:solidFill>
              <a:srgbClr val="E97726"/>
            </a:solidFill>
          </a:ln>
        </p:spPr>
      </p:pic>
      <p:sp>
        <p:nvSpPr>
          <p:cNvPr id="7" name="TextBox 6">
            <a:extLst>
              <a:ext uri="{FF2B5EF4-FFF2-40B4-BE49-F238E27FC236}">
                <a16:creationId xmlns:a16="http://schemas.microsoft.com/office/drawing/2014/main" id="{83AFBB60-5EA4-334B-90BD-8FFED4BB6184}"/>
              </a:ext>
            </a:extLst>
          </p:cNvPr>
          <p:cNvSpPr txBox="1"/>
          <p:nvPr/>
        </p:nvSpPr>
        <p:spPr>
          <a:xfrm>
            <a:off x="5170304" y="4163033"/>
            <a:ext cx="6160770" cy="1938992"/>
          </a:xfrm>
          <a:prstGeom prst="rect">
            <a:avLst/>
          </a:prstGeom>
          <a:noFill/>
        </p:spPr>
        <p:txBody>
          <a:bodyPr wrap="square" rtlCol="0">
            <a:spAutoFit/>
          </a:bodyPr>
          <a:lstStyle/>
          <a:p>
            <a:pPr algn="r"/>
            <a:endParaRPr lang="en-US" sz="2400" dirty="0">
              <a:latin typeface="Trade Gothic LT Std" pitchFamily="2" charset="0"/>
            </a:endParaRPr>
          </a:p>
          <a:p>
            <a:pPr algn="r"/>
            <a:r>
              <a:rPr lang="en-US" sz="2400" dirty="0">
                <a:latin typeface="Trade Gothic LT Std" pitchFamily="2" charset="0"/>
              </a:rPr>
              <a:t>Honors Societies</a:t>
            </a:r>
          </a:p>
          <a:p>
            <a:pPr algn="r"/>
            <a:r>
              <a:rPr lang="en-US" sz="2400" dirty="0">
                <a:latin typeface="Trade Gothic LT Std" pitchFamily="2" charset="0"/>
              </a:rPr>
              <a:t>Program Counsels </a:t>
            </a:r>
          </a:p>
          <a:p>
            <a:pPr algn="r"/>
            <a:r>
              <a:rPr lang="en-US" sz="2400" dirty="0">
                <a:latin typeface="Trade Gothic LT Std" pitchFamily="2" charset="0"/>
              </a:rPr>
              <a:t>Student Ambassadors</a:t>
            </a:r>
          </a:p>
          <a:p>
            <a:pPr algn="r"/>
            <a:r>
              <a:rPr lang="en-US" sz="2400" dirty="0">
                <a:latin typeface="Trade Gothic LT Std" pitchFamily="2" charset="0"/>
              </a:rPr>
              <a:t>Leadership Development</a:t>
            </a:r>
          </a:p>
        </p:txBody>
      </p:sp>
    </p:spTree>
    <p:extLst>
      <p:ext uri="{BB962C8B-B14F-4D97-AF65-F5344CB8AC3E}">
        <p14:creationId xmlns:p14="http://schemas.microsoft.com/office/powerpoint/2010/main" val="811078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3165859" y="1076055"/>
            <a:ext cx="8946011" cy="646331"/>
          </a:xfrm>
          <a:prstGeom prst="rect">
            <a:avLst/>
          </a:prstGeom>
          <a:noFill/>
        </p:spPr>
        <p:txBody>
          <a:bodyPr wrap="square" lIns="91440" tIns="45720" rIns="91440" bIns="45720" rtlCol="0" anchor="t">
            <a:spAutoFit/>
          </a:bodyPr>
          <a:lstStyle/>
          <a:p>
            <a:r>
              <a:rPr lang="en-US" sz="3600" b="1" dirty="0">
                <a:solidFill>
                  <a:srgbClr val="E97726"/>
                </a:solidFill>
                <a:latin typeface="Trade Gothic LT Std"/>
              </a:rPr>
              <a:t>Benefits of being involved on campus </a:t>
            </a:r>
          </a:p>
        </p:txBody>
      </p:sp>
      <p:sp>
        <p:nvSpPr>
          <p:cNvPr id="8" name="TextBox 7">
            <a:extLst>
              <a:ext uri="{FF2B5EF4-FFF2-40B4-BE49-F238E27FC236}">
                <a16:creationId xmlns:a16="http://schemas.microsoft.com/office/drawing/2014/main" id="{3D282800-EE72-5FA5-76EA-3DF9DCA595CA}"/>
              </a:ext>
            </a:extLst>
          </p:cNvPr>
          <p:cNvSpPr txBox="1"/>
          <p:nvPr/>
        </p:nvSpPr>
        <p:spPr>
          <a:xfrm>
            <a:off x="3323896" y="2075792"/>
            <a:ext cx="8211205" cy="38472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cs typeface="Calibri"/>
              </a:rPr>
              <a:t>Practical Transferable Skills</a:t>
            </a:r>
          </a:p>
          <a:p>
            <a:r>
              <a:rPr lang="en-US" sz="2000" dirty="0">
                <a:cs typeface="Calibri"/>
              </a:rPr>
              <a:t>- Event planning</a:t>
            </a:r>
          </a:p>
          <a:p>
            <a:r>
              <a:rPr lang="en-US" sz="2000" dirty="0">
                <a:cs typeface="Calibri"/>
              </a:rPr>
              <a:t>- Delegating </a:t>
            </a:r>
          </a:p>
          <a:p>
            <a:r>
              <a:rPr lang="en-US" sz="2000" dirty="0">
                <a:cs typeface="Calibri"/>
              </a:rPr>
              <a:t>- Leadership </a:t>
            </a:r>
          </a:p>
          <a:p>
            <a:r>
              <a:rPr lang="en-US" sz="2000" dirty="0">
                <a:cs typeface="Calibri"/>
              </a:rPr>
              <a:t>- Fundraising </a:t>
            </a:r>
          </a:p>
          <a:p>
            <a:r>
              <a:rPr lang="en-US" sz="2000" dirty="0">
                <a:cs typeface="Calibri"/>
              </a:rPr>
              <a:t>- Collaborating </a:t>
            </a:r>
          </a:p>
          <a:p>
            <a:r>
              <a:rPr lang="en-US" sz="2000" dirty="0">
                <a:cs typeface="Calibri"/>
              </a:rPr>
              <a:t>- Marketing</a:t>
            </a:r>
          </a:p>
          <a:p>
            <a:endParaRPr lang="en-US" sz="2000" dirty="0">
              <a:cs typeface="Calibri"/>
            </a:endParaRPr>
          </a:p>
          <a:p>
            <a:r>
              <a:rPr lang="en-US" sz="3200" b="1" dirty="0">
                <a:cs typeface="Calibri"/>
              </a:rPr>
              <a:t>Letters of Recommendation or References </a:t>
            </a:r>
          </a:p>
          <a:p>
            <a:r>
              <a:rPr lang="en-US" sz="2000" dirty="0">
                <a:cs typeface="Calibri"/>
              </a:rPr>
              <a:t>The more you are involved the easier it is for people to advocate for and support you after college.</a:t>
            </a:r>
          </a:p>
        </p:txBody>
      </p:sp>
    </p:spTree>
    <p:extLst>
      <p:ext uri="{BB962C8B-B14F-4D97-AF65-F5344CB8AC3E}">
        <p14:creationId xmlns:p14="http://schemas.microsoft.com/office/powerpoint/2010/main" val="689314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239E0C-912E-564B-BD61-F53516268B98}"/>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AD68298-EA0E-2C42-A7CD-0BA9B3BD808F}"/>
              </a:ext>
            </a:extLst>
          </p:cNvPr>
          <p:cNvSpPr txBox="1"/>
          <p:nvPr/>
        </p:nvSpPr>
        <p:spPr>
          <a:xfrm>
            <a:off x="2850548" y="287779"/>
            <a:ext cx="7765636" cy="1015663"/>
          </a:xfrm>
          <a:prstGeom prst="rect">
            <a:avLst/>
          </a:prstGeom>
          <a:noFill/>
        </p:spPr>
        <p:txBody>
          <a:bodyPr wrap="square" rtlCol="0">
            <a:spAutoFit/>
          </a:bodyPr>
          <a:lstStyle/>
          <a:p>
            <a:r>
              <a:rPr lang="en-US" sz="6000" b="1" dirty="0">
                <a:latin typeface="Trade Gothic LT Std" pitchFamily="2" charset="0"/>
              </a:rPr>
              <a:t>Become a </a:t>
            </a:r>
            <a:r>
              <a:rPr lang="en-US" sz="6000" b="1" dirty="0">
                <a:solidFill>
                  <a:srgbClr val="E97726"/>
                </a:solidFill>
                <a:latin typeface="Trade Gothic LT Std" pitchFamily="2" charset="0"/>
              </a:rPr>
              <a:t>Jaguar!</a:t>
            </a:r>
          </a:p>
        </p:txBody>
      </p:sp>
      <p:sp>
        <p:nvSpPr>
          <p:cNvPr id="5" name="TextBox 4">
            <a:extLst>
              <a:ext uri="{FF2B5EF4-FFF2-40B4-BE49-F238E27FC236}">
                <a16:creationId xmlns:a16="http://schemas.microsoft.com/office/drawing/2014/main" id="{83AFBB60-5EA4-334B-90BD-8FFED4BB6184}"/>
              </a:ext>
            </a:extLst>
          </p:cNvPr>
          <p:cNvSpPr txBox="1"/>
          <p:nvPr/>
        </p:nvSpPr>
        <p:spPr>
          <a:xfrm>
            <a:off x="3074670" y="1591221"/>
            <a:ext cx="6160770" cy="3046988"/>
          </a:xfrm>
          <a:prstGeom prst="rect">
            <a:avLst/>
          </a:prstGeom>
          <a:noFill/>
        </p:spPr>
        <p:txBody>
          <a:bodyPr wrap="square" rtlCol="0">
            <a:spAutoFit/>
          </a:bodyPr>
          <a:lstStyle/>
          <a:p>
            <a:r>
              <a:rPr lang="en-US" sz="2800" b="1" dirty="0">
                <a:latin typeface="Trade Gothic LT Std" pitchFamily="2" charset="0"/>
              </a:rPr>
              <a:t>NAIA Collegiate Teams</a:t>
            </a:r>
          </a:p>
          <a:p>
            <a:endParaRPr lang="en-US" sz="2000" dirty="0">
              <a:latin typeface="Trade Gothic LT Std" pitchFamily="2" charset="0"/>
            </a:endParaRPr>
          </a:p>
          <a:p>
            <a:r>
              <a:rPr lang="en-US" sz="2000" dirty="0">
                <a:latin typeface="Trade Gothic LT Std" pitchFamily="2" charset="0"/>
              </a:rPr>
              <a:t>-Men’s and Women’s </a:t>
            </a:r>
            <a:r>
              <a:rPr lang="en-US" sz="2000" b="1" dirty="0">
                <a:solidFill>
                  <a:srgbClr val="E97726"/>
                </a:solidFill>
                <a:latin typeface="Trade Gothic LT Std" pitchFamily="2" charset="0"/>
              </a:rPr>
              <a:t>Basketball</a:t>
            </a:r>
          </a:p>
          <a:p>
            <a:r>
              <a:rPr lang="en-US" sz="2000" dirty="0">
                <a:latin typeface="Trade Gothic LT Std" pitchFamily="2" charset="0"/>
              </a:rPr>
              <a:t>-Men’s and Women’s </a:t>
            </a:r>
            <a:r>
              <a:rPr lang="en-US" sz="2000" b="1" dirty="0">
                <a:solidFill>
                  <a:srgbClr val="E97726"/>
                </a:solidFill>
                <a:latin typeface="Trade Gothic LT Std" pitchFamily="2" charset="0"/>
              </a:rPr>
              <a:t>Cross Country &amp; Track</a:t>
            </a:r>
          </a:p>
          <a:p>
            <a:r>
              <a:rPr lang="en-US" sz="2000" dirty="0">
                <a:latin typeface="Trade Gothic LT Std" pitchFamily="2" charset="0"/>
              </a:rPr>
              <a:t>-Men’s and Women’s </a:t>
            </a:r>
            <a:r>
              <a:rPr lang="en-US" sz="2000" b="1" dirty="0">
                <a:solidFill>
                  <a:srgbClr val="E97726"/>
                </a:solidFill>
                <a:latin typeface="Trade Gothic LT Std" pitchFamily="2" charset="0"/>
              </a:rPr>
              <a:t>Golf</a:t>
            </a:r>
          </a:p>
          <a:p>
            <a:r>
              <a:rPr lang="en-US" sz="2000" dirty="0">
                <a:latin typeface="Trade Gothic LT Std" pitchFamily="2" charset="0"/>
              </a:rPr>
              <a:t>-Men’s and Women’s </a:t>
            </a:r>
            <a:r>
              <a:rPr lang="en-US" sz="2000" b="1" dirty="0">
                <a:solidFill>
                  <a:srgbClr val="E97726"/>
                </a:solidFill>
                <a:latin typeface="Trade Gothic LT Std" pitchFamily="2" charset="0"/>
              </a:rPr>
              <a:t>Soccer</a:t>
            </a:r>
            <a:r>
              <a:rPr lang="en-US" sz="2000" dirty="0">
                <a:solidFill>
                  <a:srgbClr val="E97726"/>
                </a:solidFill>
                <a:latin typeface="Trade Gothic LT Std" pitchFamily="2" charset="0"/>
              </a:rPr>
              <a:t> </a:t>
            </a:r>
          </a:p>
          <a:p>
            <a:r>
              <a:rPr lang="en-US" sz="2000" dirty="0">
                <a:latin typeface="Trade Gothic LT Std" pitchFamily="2" charset="0"/>
              </a:rPr>
              <a:t>-Women’s </a:t>
            </a:r>
            <a:r>
              <a:rPr lang="en-US" sz="2000" b="1" dirty="0">
                <a:solidFill>
                  <a:srgbClr val="E97726"/>
                </a:solidFill>
                <a:latin typeface="Trade Gothic LT Std" pitchFamily="2" charset="0"/>
              </a:rPr>
              <a:t>Volleyball</a:t>
            </a:r>
            <a:r>
              <a:rPr lang="en-US" sz="2000" dirty="0">
                <a:solidFill>
                  <a:srgbClr val="E97726"/>
                </a:solidFill>
                <a:latin typeface="Trade Gothic LT Std" pitchFamily="2" charset="0"/>
              </a:rPr>
              <a:t> </a:t>
            </a:r>
          </a:p>
          <a:p>
            <a:r>
              <a:rPr lang="en-US" sz="2000" dirty="0">
                <a:latin typeface="Trade Gothic LT Std" pitchFamily="2" charset="0"/>
              </a:rPr>
              <a:t>-Women’s </a:t>
            </a:r>
            <a:r>
              <a:rPr lang="en-US" sz="2000" b="1" dirty="0">
                <a:solidFill>
                  <a:srgbClr val="E97726"/>
                </a:solidFill>
                <a:latin typeface="Trade Gothic LT Std" pitchFamily="2" charset="0"/>
              </a:rPr>
              <a:t>Bowling </a:t>
            </a:r>
          </a:p>
          <a:p>
            <a:endParaRPr lang="en-US" sz="2400" dirty="0">
              <a:latin typeface="Trade Gothic LT Std"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5604">
            <a:off x="7986070" y="1510560"/>
            <a:ext cx="3919448" cy="2205034"/>
          </a:xfrm>
          <a:prstGeom prst="rect">
            <a:avLst/>
          </a:prstGeom>
          <a:ln w="57150">
            <a:solidFill>
              <a:srgbClr val="E97726"/>
            </a:solidFill>
          </a:ln>
        </p:spPr>
      </p:pic>
      <p:sp>
        <p:nvSpPr>
          <p:cNvPr id="9" name="TextBox 8">
            <a:extLst>
              <a:ext uri="{FF2B5EF4-FFF2-40B4-BE49-F238E27FC236}">
                <a16:creationId xmlns:a16="http://schemas.microsoft.com/office/drawing/2014/main" id="{83AFBB60-5EA4-334B-90BD-8FFED4BB6184}"/>
              </a:ext>
            </a:extLst>
          </p:cNvPr>
          <p:cNvSpPr txBox="1"/>
          <p:nvPr/>
        </p:nvSpPr>
        <p:spPr>
          <a:xfrm>
            <a:off x="3074670" y="4299411"/>
            <a:ext cx="5563303" cy="2123658"/>
          </a:xfrm>
          <a:prstGeom prst="rect">
            <a:avLst/>
          </a:prstGeom>
          <a:noFill/>
        </p:spPr>
        <p:txBody>
          <a:bodyPr wrap="square" rtlCol="0">
            <a:spAutoFit/>
          </a:bodyPr>
          <a:lstStyle/>
          <a:p>
            <a:r>
              <a:rPr lang="en-US" sz="2800" b="1" dirty="0">
                <a:latin typeface="Trade Gothic LT Std" pitchFamily="2" charset="0"/>
              </a:rPr>
              <a:t>Men’s Basketball</a:t>
            </a:r>
          </a:p>
          <a:p>
            <a:endParaRPr lang="en-US" sz="2000" dirty="0">
              <a:latin typeface="Trade Gothic LT Std" pitchFamily="2" charset="0"/>
            </a:endParaRPr>
          </a:p>
          <a:p>
            <a:r>
              <a:rPr lang="en-US" sz="2000" dirty="0">
                <a:latin typeface="Trade Gothic LT Std" pitchFamily="2" charset="0"/>
              </a:rPr>
              <a:t>-2018 Conference Champions</a:t>
            </a:r>
          </a:p>
          <a:p>
            <a:r>
              <a:rPr lang="en-US" sz="2000" dirty="0">
                <a:latin typeface="Trade Gothic LT Std" pitchFamily="2" charset="0"/>
              </a:rPr>
              <a:t>-Conference Tournament Champions</a:t>
            </a:r>
          </a:p>
          <a:p>
            <a:r>
              <a:rPr lang="en-US" sz="2000" dirty="0">
                <a:latin typeface="Trade Gothic LT Std" pitchFamily="2" charset="0"/>
              </a:rPr>
              <a:t>-Earned 1</a:t>
            </a:r>
            <a:r>
              <a:rPr lang="en-US" sz="2000" baseline="30000" dirty="0">
                <a:latin typeface="Trade Gothic LT Std" pitchFamily="2" charset="0"/>
              </a:rPr>
              <a:t>st</a:t>
            </a:r>
            <a:r>
              <a:rPr lang="en-US" sz="2000" dirty="0">
                <a:latin typeface="Trade Gothic LT Std" pitchFamily="2" charset="0"/>
              </a:rPr>
              <a:t> ever bid to NAIA National Tournament </a:t>
            </a:r>
          </a:p>
          <a:p>
            <a:endParaRPr lang="en-US" sz="2400" dirty="0">
              <a:latin typeface="Trade Gothic LT Std" pitchFamily="2" charset="0"/>
            </a:endParaRPr>
          </a:p>
        </p:txBody>
      </p:sp>
      <p:sp>
        <p:nvSpPr>
          <p:cNvPr id="2" name="TextBox 1">
            <a:extLst>
              <a:ext uri="{FF2B5EF4-FFF2-40B4-BE49-F238E27FC236}">
                <a16:creationId xmlns:a16="http://schemas.microsoft.com/office/drawing/2014/main" id="{14B93605-69A9-7FFB-5EF5-D87D4BE942AF}"/>
              </a:ext>
            </a:extLst>
          </p:cNvPr>
          <p:cNvSpPr txBox="1"/>
          <p:nvPr/>
        </p:nvSpPr>
        <p:spPr>
          <a:xfrm>
            <a:off x="8555706" y="4558893"/>
            <a:ext cx="3679795" cy="1415772"/>
          </a:xfrm>
          <a:prstGeom prst="rect">
            <a:avLst/>
          </a:prstGeom>
          <a:noFill/>
        </p:spPr>
        <p:txBody>
          <a:bodyPr wrap="square" rtlCol="0">
            <a:spAutoFit/>
          </a:bodyPr>
          <a:lstStyle/>
          <a:p>
            <a:r>
              <a:rPr lang="en-US" sz="2800" b="1" dirty="0">
                <a:latin typeface="Trade Gothic LT Std"/>
              </a:rPr>
              <a:t>Women’s Basketball</a:t>
            </a:r>
          </a:p>
          <a:p>
            <a:endParaRPr lang="en-US" b="1" dirty="0"/>
          </a:p>
          <a:p>
            <a:r>
              <a:rPr lang="en-US" sz="2000" dirty="0">
                <a:latin typeface="Trade Gothic LT Std"/>
              </a:rPr>
              <a:t>- Earned 1</a:t>
            </a:r>
            <a:r>
              <a:rPr lang="en-US" sz="2000" baseline="30000" dirty="0">
                <a:latin typeface="Trade Gothic LT Std"/>
              </a:rPr>
              <a:t>st</a:t>
            </a:r>
            <a:r>
              <a:rPr lang="en-US" sz="2000" dirty="0">
                <a:latin typeface="Trade Gothic LT Std"/>
              </a:rPr>
              <a:t> ever bid to NAIA National Tournament</a:t>
            </a:r>
          </a:p>
        </p:txBody>
      </p:sp>
    </p:spTree>
    <p:extLst>
      <p:ext uri="{BB962C8B-B14F-4D97-AF65-F5344CB8AC3E}">
        <p14:creationId xmlns:p14="http://schemas.microsoft.com/office/powerpoint/2010/main" val="1067751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0A43F9-DA2E-7892-6A5C-A16A455874D6}"/>
              </a:ext>
            </a:extLst>
          </p:cNvPr>
          <p:cNvPicPr>
            <a:picLocks noChangeAspect="1"/>
          </p:cNvPicPr>
          <p:nvPr/>
        </p:nvPicPr>
        <p:blipFill>
          <a:blip r:embed="rId2"/>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7334B85D-9EA6-6443-860C-161F366C31E8}"/>
              </a:ext>
            </a:extLst>
          </p:cNvPr>
          <p:cNvSpPr txBox="1"/>
          <p:nvPr/>
        </p:nvSpPr>
        <p:spPr>
          <a:xfrm>
            <a:off x="446243" y="524175"/>
            <a:ext cx="11212830" cy="1015663"/>
          </a:xfrm>
          <a:prstGeom prst="rect">
            <a:avLst/>
          </a:prstGeom>
          <a:noFill/>
        </p:spPr>
        <p:txBody>
          <a:bodyPr wrap="square" rtlCol="0">
            <a:spAutoFit/>
          </a:bodyPr>
          <a:lstStyle/>
          <a:p>
            <a:r>
              <a:rPr lang="en-US" sz="6000" b="1" dirty="0">
                <a:latin typeface="Trade Gothic LT Std" pitchFamily="2" charset="0"/>
              </a:rPr>
              <a:t>Admission Requirements</a:t>
            </a:r>
          </a:p>
        </p:txBody>
      </p:sp>
      <p:sp>
        <p:nvSpPr>
          <p:cNvPr id="5" name="TextBox 4">
            <a:extLst>
              <a:ext uri="{FF2B5EF4-FFF2-40B4-BE49-F238E27FC236}">
                <a16:creationId xmlns:a16="http://schemas.microsoft.com/office/drawing/2014/main" id="{E8435973-4B78-DA40-9DD9-83904FDF8812}"/>
              </a:ext>
            </a:extLst>
          </p:cNvPr>
          <p:cNvSpPr txBox="1"/>
          <p:nvPr/>
        </p:nvSpPr>
        <p:spPr>
          <a:xfrm>
            <a:off x="892933" y="1852805"/>
            <a:ext cx="10674175" cy="3293209"/>
          </a:xfrm>
          <a:prstGeom prst="rect">
            <a:avLst/>
          </a:prstGeom>
          <a:noFill/>
        </p:spPr>
        <p:txBody>
          <a:bodyPr wrap="square" lIns="91440" tIns="45720" rIns="91440" bIns="45720" rtlCol="0" anchor="t">
            <a:spAutoFit/>
          </a:bodyPr>
          <a:lstStyle/>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24 semester hours </a:t>
            </a:r>
            <a:r>
              <a:rPr lang="en-US" sz="2800" dirty="0">
                <a:latin typeface="Trade Gothic LT Std"/>
              </a:rPr>
              <a:t>of college coursework</a:t>
            </a:r>
          </a:p>
          <a:p>
            <a:endParaRPr lang="en-US" sz="2800" dirty="0">
              <a:latin typeface="Trade Gothic LT Std" pitchFamily="2" charset="0"/>
            </a:endParaRPr>
          </a:p>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2.0+</a:t>
            </a:r>
            <a:r>
              <a:rPr lang="en-US" sz="2800" dirty="0">
                <a:latin typeface="Trade Gothic LT Std"/>
              </a:rPr>
              <a:t> cumulative GPA*</a:t>
            </a:r>
          </a:p>
          <a:p>
            <a:endParaRPr lang="en-US" sz="2800" dirty="0">
              <a:latin typeface="Trade Gothic LT Std" pitchFamily="2" charset="0"/>
            </a:endParaRPr>
          </a:p>
          <a:p>
            <a:r>
              <a:rPr lang="en-US" sz="2800" dirty="0">
                <a:latin typeface="Trade Gothic LT Std"/>
              </a:rPr>
              <a:t>-</a:t>
            </a:r>
            <a:r>
              <a:rPr lang="en-US" sz="2800" dirty="0">
                <a:solidFill>
                  <a:srgbClr val="000000"/>
                </a:solidFill>
                <a:latin typeface="Trade Gothic LT Std"/>
              </a:rPr>
              <a:t> </a:t>
            </a:r>
            <a:r>
              <a:rPr lang="en-US" sz="2800" b="1" dirty="0">
                <a:solidFill>
                  <a:srgbClr val="E97726"/>
                </a:solidFill>
                <a:latin typeface="Trade Gothic LT Std"/>
              </a:rPr>
              <a:t>Good standing </a:t>
            </a:r>
            <a:r>
              <a:rPr lang="en-US" sz="2800" dirty="0">
                <a:latin typeface="Trade Gothic LT Std"/>
              </a:rPr>
              <a:t>at previously attended institution</a:t>
            </a:r>
          </a:p>
          <a:p>
            <a:endParaRPr lang="en-US" sz="1600" i="1" dirty="0">
              <a:latin typeface="Trade Gothic LT Std" pitchFamily="2" charset="0"/>
            </a:endParaRPr>
          </a:p>
          <a:p>
            <a:r>
              <a:rPr lang="en-US" sz="1600" i="1" dirty="0">
                <a:latin typeface="Trade Gothic LT Std" pitchFamily="2" charset="0"/>
              </a:rPr>
              <a:t>*Education, Health Administration, and Social Work have special requirements.</a:t>
            </a:r>
          </a:p>
          <a:p>
            <a:endParaRPr lang="en-US" sz="3600" dirty="0">
              <a:latin typeface="Trade Gothic LT Std" pitchFamily="2" charset="0"/>
            </a:endParaRPr>
          </a:p>
        </p:txBody>
      </p:sp>
    </p:spTree>
    <p:extLst>
      <p:ext uri="{BB962C8B-B14F-4D97-AF65-F5344CB8AC3E}">
        <p14:creationId xmlns:p14="http://schemas.microsoft.com/office/powerpoint/2010/main" val="3718708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6B5F88-889D-B640-BEDE-3BE9074239E8}"/>
              </a:ext>
            </a:extLst>
          </p:cNvPr>
          <p:cNvPicPr>
            <a:picLocks noChangeAspect="1"/>
          </p:cNvPicPr>
          <p:nvPr/>
        </p:nvPicPr>
        <p:blipFill>
          <a:blip r:embed="rId2"/>
          <a:stretch>
            <a:fillRect/>
          </a:stretch>
        </p:blipFill>
        <p:spPr>
          <a:xfrm>
            <a:off x="-49241" y="0"/>
            <a:ext cx="12192000" cy="6858000"/>
          </a:xfrm>
          <a:prstGeom prst="rect">
            <a:avLst/>
          </a:prstGeom>
        </p:spPr>
      </p:pic>
      <p:sp>
        <p:nvSpPr>
          <p:cNvPr id="4" name="TextBox 3">
            <a:extLst>
              <a:ext uri="{FF2B5EF4-FFF2-40B4-BE49-F238E27FC236}">
                <a16:creationId xmlns:a16="http://schemas.microsoft.com/office/drawing/2014/main" id="{E3FC471E-A204-4640-9005-D9501A1C14ED}"/>
              </a:ext>
            </a:extLst>
          </p:cNvPr>
          <p:cNvSpPr txBox="1"/>
          <p:nvPr/>
        </p:nvSpPr>
        <p:spPr>
          <a:xfrm>
            <a:off x="342046" y="247364"/>
            <a:ext cx="11409426" cy="1015663"/>
          </a:xfrm>
          <a:prstGeom prst="rect">
            <a:avLst/>
          </a:prstGeom>
          <a:noFill/>
        </p:spPr>
        <p:txBody>
          <a:bodyPr wrap="square" lIns="91440" tIns="45720" rIns="91440" bIns="45720" rtlCol="0" anchor="t">
            <a:spAutoFit/>
          </a:bodyPr>
          <a:lstStyle/>
          <a:p>
            <a:r>
              <a:rPr lang="en-US" sz="6000" b="1" dirty="0">
                <a:latin typeface="Trade Gothic LT Std"/>
              </a:rPr>
              <a:t>How to </a:t>
            </a:r>
            <a:r>
              <a:rPr lang="en-US" sz="6000" b="1" dirty="0">
                <a:solidFill>
                  <a:srgbClr val="E97726"/>
                </a:solidFill>
                <a:latin typeface="Trade Gothic LT Std"/>
              </a:rPr>
              <a:t>Apply</a:t>
            </a:r>
          </a:p>
        </p:txBody>
      </p:sp>
      <p:sp>
        <p:nvSpPr>
          <p:cNvPr id="9" name="TextBox 8">
            <a:extLst>
              <a:ext uri="{FF2B5EF4-FFF2-40B4-BE49-F238E27FC236}">
                <a16:creationId xmlns:a16="http://schemas.microsoft.com/office/drawing/2014/main" id="{E8435973-4B78-DA40-9DD9-83904FDF8812}"/>
              </a:ext>
            </a:extLst>
          </p:cNvPr>
          <p:cNvSpPr txBox="1"/>
          <p:nvPr/>
        </p:nvSpPr>
        <p:spPr>
          <a:xfrm>
            <a:off x="510054" y="1400110"/>
            <a:ext cx="11351151" cy="3662541"/>
          </a:xfrm>
          <a:prstGeom prst="rect">
            <a:avLst/>
          </a:prstGeom>
          <a:noFill/>
        </p:spPr>
        <p:txBody>
          <a:bodyPr wrap="square" lIns="91440" tIns="45720" rIns="91440" bIns="45720" rtlCol="0" anchor="t">
            <a:spAutoFit/>
          </a:bodyPr>
          <a:lstStyle/>
          <a:p>
            <a:r>
              <a:rPr lang="en-US" sz="2400" dirty="0">
                <a:latin typeface="Trade Gothic LT Std"/>
              </a:rPr>
              <a:t>Complete an application today, or online at: </a:t>
            </a:r>
            <a:r>
              <a:rPr lang="en-US" sz="2400" b="1" dirty="0">
                <a:solidFill>
                  <a:srgbClr val="E97726"/>
                </a:solidFill>
                <a:latin typeface="Trade Gothic LT Std"/>
              </a:rPr>
              <a:t>apply.govst.edu/apply                    </a:t>
            </a:r>
          </a:p>
          <a:p>
            <a:r>
              <a:rPr lang="en-US" sz="2400" b="1" dirty="0">
                <a:solidFill>
                  <a:srgbClr val="E97726"/>
                </a:solidFill>
                <a:latin typeface="Trade Gothic LT Std"/>
              </a:rPr>
              <a:t>   </a:t>
            </a:r>
            <a:r>
              <a:rPr lang="en-US" sz="1600" dirty="0">
                <a:solidFill>
                  <a:srgbClr val="000000"/>
                </a:solidFill>
                <a:latin typeface="Trade Gothic LT Std"/>
              </a:rPr>
              <a:t>You can also apply via the</a:t>
            </a:r>
            <a:r>
              <a:rPr lang="en-US" sz="1600" dirty="0">
                <a:latin typeface="Trade Gothic LT Std"/>
              </a:rPr>
              <a:t> Common App (Freshman and Transfer)</a:t>
            </a:r>
            <a:endParaRPr lang="en-US" sz="2400" dirty="0">
              <a:latin typeface="Trade Gothic LT Std"/>
            </a:endParaRPr>
          </a:p>
          <a:p>
            <a:pPr marL="457200" indent="-457200">
              <a:buAutoNum type="arabicPeriod"/>
            </a:pPr>
            <a:endParaRPr lang="en-US" sz="2400" b="1" dirty="0">
              <a:solidFill>
                <a:srgbClr val="E97726"/>
              </a:solidFill>
              <a:latin typeface="Trade Gothic LT Std"/>
            </a:endParaRPr>
          </a:p>
          <a:p>
            <a:r>
              <a:rPr lang="en-US" sz="2400" b="1" dirty="0">
                <a:solidFill>
                  <a:srgbClr val="E97726"/>
                </a:solidFill>
                <a:latin typeface="Trade Gothic LT Std"/>
              </a:rPr>
              <a:t>$25 </a:t>
            </a:r>
            <a:r>
              <a:rPr lang="en-US" sz="2400" dirty="0">
                <a:latin typeface="Trade Gothic LT Std"/>
              </a:rPr>
              <a:t>application fee </a:t>
            </a:r>
            <a:r>
              <a:rPr lang="en-US" sz="1600" i="1" dirty="0">
                <a:latin typeface="Trade Gothic LT Std"/>
              </a:rPr>
              <a:t>– currently waived for Undergraduate Students!</a:t>
            </a:r>
            <a:endParaRPr lang="en-US" sz="2400" dirty="0">
              <a:latin typeface="Trade Gothic LT Std"/>
            </a:endParaRPr>
          </a:p>
          <a:p>
            <a:pPr marL="457200" indent="-457200">
              <a:buAutoNum type="arabicPeriod"/>
            </a:pPr>
            <a:endParaRPr lang="en-US" sz="2400" dirty="0">
              <a:latin typeface="Trade Gothic LT Std"/>
            </a:endParaRPr>
          </a:p>
          <a:p>
            <a:r>
              <a:rPr lang="en-US" sz="2400" dirty="0">
                <a:latin typeface="Trade Gothic LT Std"/>
              </a:rPr>
              <a:t>Submit all </a:t>
            </a:r>
            <a:r>
              <a:rPr lang="en-US" sz="2400" b="1" dirty="0">
                <a:latin typeface="Trade Gothic LT Std"/>
              </a:rPr>
              <a:t>Official Transcripts</a:t>
            </a:r>
            <a:r>
              <a:rPr lang="en-US" sz="2400" b="1" dirty="0">
                <a:solidFill>
                  <a:srgbClr val="E97726"/>
                </a:solidFill>
                <a:latin typeface="Trade Gothic LT Std"/>
              </a:rPr>
              <a:t> </a:t>
            </a:r>
            <a:r>
              <a:rPr lang="en-US" sz="2400" dirty="0">
                <a:latin typeface="Trade Gothic LT Std"/>
              </a:rPr>
              <a:t>to: </a:t>
            </a:r>
            <a:r>
              <a:rPr lang="en-US" sz="2400" b="1" dirty="0">
                <a:solidFill>
                  <a:srgbClr val="E97726"/>
                </a:solidFill>
                <a:latin typeface="Trade Gothic LT Std"/>
              </a:rPr>
              <a:t>apotranscripts@govst.edu </a:t>
            </a:r>
            <a:endParaRPr lang="en-US" sz="2400" b="1" dirty="0">
              <a:solidFill>
                <a:srgbClr val="E97726"/>
              </a:solidFill>
              <a:latin typeface="Trade Gothic LT Std" pitchFamily="2" charset="0"/>
            </a:endParaRPr>
          </a:p>
          <a:p>
            <a:endParaRPr lang="en-US" sz="2400" i="1" dirty="0">
              <a:latin typeface="Trade Gothic LT Std" pitchFamily="2" charset="0"/>
            </a:endParaRPr>
          </a:p>
          <a:p>
            <a:r>
              <a:rPr lang="en-US" sz="2400" dirty="0">
                <a:latin typeface="Trade Gothic LT Std"/>
              </a:rPr>
              <a:t>Check for </a:t>
            </a:r>
            <a:r>
              <a:rPr lang="en-US" sz="2400" b="1" dirty="0">
                <a:solidFill>
                  <a:srgbClr val="E97726"/>
                </a:solidFill>
                <a:latin typeface="Trade Gothic LT Std"/>
              </a:rPr>
              <a:t>additional </a:t>
            </a:r>
            <a:r>
              <a:rPr lang="en-US" sz="2400" dirty="0">
                <a:latin typeface="Trade Gothic LT Std"/>
              </a:rPr>
              <a:t>admission requirements</a:t>
            </a:r>
          </a:p>
          <a:p>
            <a:endParaRPr lang="en-US" sz="2000" u="sng" dirty="0">
              <a:latin typeface="Trade Gothic LT Std"/>
            </a:endParaRPr>
          </a:p>
          <a:p>
            <a:r>
              <a:rPr lang="en-US" sz="2000" u="sng" dirty="0">
                <a:latin typeface="Trade Gothic LT Std"/>
              </a:rPr>
              <a:t>Examples</a:t>
            </a:r>
            <a:r>
              <a:rPr lang="en-US" sz="2000" dirty="0">
                <a:latin typeface="Trade Gothic LT Std"/>
              </a:rPr>
              <a:t>: Social Work requires two Letters of Recommendation; Nursing requires RN Licensure. </a:t>
            </a:r>
            <a:endParaRPr lang="en-US" sz="1400" dirty="0">
              <a:latin typeface="Trade Gothic LT Std" pitchFamily="2" charset="0"/>
            </a:endParaRPr>
          </a:p>
        </p:txBody>
      </p:sp>
      <p:pic>
        <p:nvPicPr>
          <p:cNvPr id="2" name="Picture 4" descr="Qr code&#10;&#10;Description automatically generated">
            <a:extLst>
              <a:ext uri="{FF2B5EF4-FFF2-40B4-BE49-F238E27FC236}">
                <a16:creationId xmlns:a16="http://schemas.microsoft.com/office/drawing/2014/main" id="{5C4B420E-429A-3271-CA28-7BF67997BD8C}"/>
              </a:ext>
            </a:extLst>
          </p:cNvPr>
          <p:cNvPicPr>
            <a:picLocks noChangeAspect="1"/>
          </p:cNvPicPr>
          <p:nvPr/>
        </p:nvPicPr>
        <p:blipFill>
          <a:blip r:embed="rId3"/>
          <a:stretch>
            <a:fillRect/>
          </a:stretch>
        </p:blipFill>
        <p:spPr>
          <a:xfrm>
            <a:off x="9512060" y="2057400"/>
            <a:ext cx="2239993" cy="2239993"/>
          </a:xfrm>
          <a:prstGeom prst="rect">
            <a:avLst/>
          </a:prstGeom>
        </p:spPr>
      </p:pic>
      <p:sp>
        <p:nvSpPr>
          <p:cNvPr id="5" name="Arrow: Bent 4">
            <a:extLst>
              <a:ext uri="{FF2B5EF4-FFF2-40B4-BE49-F238E27FC236}">
                <a16:creationId xmlns:a16="http://schemas.microsoft.com/office/drawing/2014/main" id="{7A24218F-8E7E-D7A9-71E4-6098CE2883AD}"/>
              </a:ext>
            </a:extLst>
          </p:cNvPr>
          <p:cNvSpPr/>
          <p:nvPr/>
        </p:nvSpPr>
        <p:spPr>
          <a:xfrm rot="5400000">
            <a:off x="10204682" y="1481573"/>
            <a:ext cx="531962" cy="675735"/>
          </a:xfrm>
          <a:prstGeom prst="ben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66403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11222</TotalTime>
  <Words>2559</Words>
  <Application>Microsoft Office PowerPoint</Application>
  <PresentationFormat>Widescreen</PresentationFormat>
  <Paragraphs>376</Paragraphs>
  <Slides>41</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Agency FB</vt:lpstr>
      <vt:lpstr>Arial</vt:lpstr>
      <vt:lpstr>Arial Black</vt:lpstr>
      <vt:lpstr>Arial Narrow</vt:lpstr>
      <vt:lpstr>Calibri</vt:lpstr>
      <vt:lpstr>Calibri Light</vt:lpstr>
      <vt:lpstr>Google Sans</vt:lpstr>
      <vt:lpstr>Trade Gothic LT Std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for 24-25- Banded Tuition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O'Brien, Tomice</cp:lastModifiedBy>
  <cp:revision>633</cp:revision>
  <dcterms:created xsi:type="dcterms:W3CDTF">2020-03-20T15:51:18Z</dcterms:created>
  <dcterms:modified xsi:type="dcterms:W3CDTF">2024-03-15T19:55:54Z</dcterms:modified>
</cp:coreProperties>
</file>